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Corbel"/>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1" roundtripDataSignature="AMtx7mi8Dp383agie3wZoVH29qlTOj07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rbel-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orbel-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orbel-italic.fntdata"/><Relationship Id="rId16" Type="http://schemas.openxmlformats.org/officeDocument/2006/relationships/slide" Target="slides/slide11.xml"/><Relationship Id="rId38" Type="http://schemas.openxmlformats.org/officeDocument/2006/relationships/font" Target="fonts/Corbel-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Main page : </a:t>
            </a:r>
            <a:endParaRPr/>
          </a:p>
          <a:p>
            <a:pPr indent="0" lvl="0" marL="0" rtl="0" algn="l">
              <a:lnSpc>
                <a:spcPct val="100000"/>
              </a:lnSpc>
              <a:spcBef>
                <a:spcPts val="0"/>
              </a:spcBef>
              <a:spcAft>
                <a:spcPts val="0"/>
              </a:spcAft>
              <a:buSzPts val="1400"/>
              <a:buNone/>
            </a:pPr>
            <a:r>
              <a:t/>
            </a:r>
            <a:endParaRPr/>
          </a:p>
        </p:txBody>
      </p:sp>
      <p:sp>
        <p:nvSpPr>
          <p:cNvPr id="95" name="Google Shape;9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68" name="Google Shape;36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en-US"/>
              <a:t>DB model not modified yet!</a:t>
            </a:r>
            <a:endParaRPr/>
          </a:p>
          <a:p>
            <a:pPr indent="-95250" lvl="0" marL="171450" rtl="0" algn="l">
              <a:lnSpc>
                <a:spcPct val="100000"/>
              </a:lnSpc>
              <a:spcBef>
                <a:spcPts val="0"/>
              </a:spcBef>
              <a:spcAft>
                <a:spcPts val="0"/>
              </a:spcAft>
              <a:buClr>
                <a:schemeClr val="dk1"/>
              </a:buClr>
              <a:buSzPts val="1200"/>
              <a:buFont typeface="Arial"/>
              <a:buNone/>
            </a:pPr>
            <a:r>
              <a:t/>
            </a:r>
            <a:endParaRPr/>
          </a:p>
          <a:p>
            <a:pPr indent="0" lvl="0" marL="0" rtl="0" algn="l">
              <a:lnSpc>
                <a:spcPct val="100000"/>
              </a:lnSpc>
              <a:spcBef>
                <a:spcPts val="0"/>
              </a:spcBef>
              <a:spcAft>
                <a:spcPts val="0"/>
              </a:spcAft>
              <a:buClr>
                <a:schemeClr val="dk1"/>
              </a:buClr>
              <a:buSzPts val="1200"/>
              <a:buFont typeface="Arial"/>
              <a:buNone/>
            </a:pPr>
            <a:r>
              <a:t/>
            </a:r>
            <a:endParaRPr/>
          </a:p>
        </p:txBody>
      </p:sp>
      <p:sp>
        <p:nvSpPr>
          <p:cNvPr id="429" name="Google Shape;42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338937e34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a338937e34_2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a338937e34_2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33bdbe998_5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a33bdbe998_5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6" name="Google Shape;10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338937e34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ga338937e34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ga338937e34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39" name="Google Shape;13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sz="1200"/>
              <a:t>Warning the ingredients in conflict</a:t>
            </a:r>
            <a:endParaRPr/>
          </a:p>
        </p:txBody>
      </p:sp>
      <p:sp>
        <p:nvSpPr>
          <p:cNvPr id="168" name="Google Shape;16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Marc, </a:t>
            </a:r>
            <a:endParaRPr/>
          </a:p>
          <a:p>
            <a:pPr indent="0" lvl="0" marL="0" rtl="0" algn="l">
              <a:lnSpc>
                <a:spcPct val="100000"/>
              </a:lnSpc>
              <a:spcBef>
                <a:spcPts val="0"/>
              </a:spcBef>
              <a:spcAft>
                <a:spcPts val="0"/>
              </a:spcAft>
              <a:buSzPts val="1400"/>
              <a:buNone/>
            </a:pPr>
            <a:r>
              <a:rPr lang="en-US"/>
              <a:t>you don’t’ need to explain everything. Just show them we did Userstories, and Uscases both.</a:t>
            </a:r>
            <a:endParaRPr/>
          </a:p>
          <a:p>
            <a:pPr indent="0" lvl="0" marL="0" rtl="0" algn="l">
              <a:lnSpc>
                <a:spcPct val="100000"/>
              </a:lnSpc>
              <a:spcBef>
                <a:spcPts val="0"/>
              </a:spcBef>
              <a:spcAft>
                <a:spcPts val="0"/>
              </a:spcAft>
              <a:buSzPts val="1400"/>
              <a:buNone/>
            </a:pPr>
            <a:r>
              <a:rPr lang="en-US"/>
              <a:t>Basically the contents of Users stories are same with Use cases.</a:t>
            </a:r>
            <a:endParaRPr/>
          </a:p>
          <a:p>
            <a:pPr indent="0" lvl="0" marL="0" rtl="0" algn="l">
              <a:lnSpc>
                <a:spcPct val="100000"/>
              </a:lnSpc>
              <a:spcBef>
                <a:spcPts val="0"/>
              </a:spcBef>
              <a:spcAft>
                <a:spcPts val="0"/>
              </a:spcAft>
              <a:buSzPts val="1400"/>
              <a:buNone/>
            </a:pPr>
            <a:r>
              <a:rPr lang="en-US"/>
              <a:t>So you can just read 1 or 2 cases of user story and acceptance criteria, and you can just say, </a:t>
            </a:r>
            <a:endParaRPr/>
          </a:p>
          <a:p>
            <a:pPr indent="0" lvl="0" marL="0" rtl="0" algn="l">
              <a:lnSpc>
                <a:spcPct val="100000"/>
              </a:lnSpc>
              <a:spcBef>
                <a:spcPts val="0"/>
              </a:spcBef>
              <a:spcAft>
                <a:spcPts val="0"/>
              </a:spcAft>
              <a:buSzPts val="1400"/>
              <a:buNone/>
            </a:pPr>
            <a:r>
              <a:rPr lang="en-US"/>
              <a:t>We don’t have much time, so if you want to se more details of Userstory, you can access with this link ( right side) or github easily.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33" name="Google Shape;33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5" name="Shape 15"/>
        <p:cNvGrpSpPr/>
        <p:nvPr/>
      </p:nvGrpSpPr>
      <p:grpSpPr>
        <a:xfrm>
          <a:off x="0" y="0"/>
          <a:ext cx="0" cy="0"/>
          <a:chOff x="0" y="0"/>
          <a:chExt cx="0" cy="0"/>
        </a:xfrm>
      </p:grpSpPr>
      <p:sp>
        <p:nvSpPr>
          <p:cNvPr id="16" name="Google Shape;1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66" name="Shape 66"/>
        <p:cNvGrpSpPr/>
        <p:nvPr/>
      </p:nvGrpSpPr>
      <p:grpSpPr>
        <a:xfrm>
          <a:off x="0" y="0"/>
          <a:ext cx="0" cy="0"/>
          <a:chOff x="0" y="0"/>
          <a:chExt cx="0" cy="0"/>
        </a:xfrm>
      </p:grpSpPr>
      <p:sp>
        <p:nvSpPr>
          <p:cNvPr id="67" name="Google Shape;67;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73" name="Shape 73"/>
        <p:cNvGrpSpPr/>
        <p:nvPr/>
      </p:nvGrpSpPr>
      <p:grpSpPr>
        <a:xfrm>
          <a:off x="0" y="0"/>
          <a:ext cx="0" cy="0"/>
          <a:chOff x="0" y="0"/>
          <a:chExt cx="0" cy="0"/>
        </a:xfrm>
      </p:grpSpPr>
      <p:sp>
        <p:nvSpPr>
          <p:cNvPr id="74" name="Google Shape;74;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6" name="Google Shape;76;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80" name="Shape 80"/>
        <p:cNvGrpSpPr/>
        <p:nvPr/>
      </p:nvGrpSpPr>
      <p:grpSpPr>
        <a:xfrm>
          <a:off x="0" y="0"/>
          <a:ext cx="0" cy="0"/>
          <a:chOff x="0" y="0"/>
          <a:chExt cx="0" cy="0"/>
        </a:xfrm>
      </p:grpSpPr>
      <p:sp>
        <p:nvSpPr>
          <p:cNvPr id="81" name="Google Shape;8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86" name="Shape 86"/>
        <p:cNvGrpSpPr/>
        <p:nvPr/>
      </p:nvGrpSpPr>
      <p:grpSpPr>
        <a:xfrm>
          <a:off x="0" y="0"/>
          <a:ext cx="0" cy="0"/>
          <a:chOff x="0" y="0"/>
          <a:chExt cx="0" cy="0"/>
        </a:xfrm>
      </p:grpSpPr>
      <p:sp>
        <p:nvSpPr>
          <p:cNvPr id="87" name="Google Shape;87;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p:cSld name="1_빈 화면">
    <p:spTree>
      <p:nvGrpSpPr>
        <p:cNvPr id="19" name="Shape 19"/>
        <p:cNvGrpSpPr/>
        <p:nvPr/>
      </p:nvGrpSpPr>
      <p:grpSpPr>
        <a:xfrm>
          <a:off x="0" y="0"/>
          <a:ext cx="0" cy="0"/>
          <a:chOff x="0" y="0"/>
          <a:chExt cx="0" cy="0"/>
        </a:xfrm>
      </p:grpSpPr>
      <p:sp>
        <p:nvSpPr>
          <p:cNvPr id="20" name="Google Shape;20;p32"/>
          <p:cNvSpPr txBox="1"/>
          <p:nvPr>
            <p:ph idx="10" type="dt"/>
          </p:nvPr>
        </p:nvSpPr>
        <p:spPr>
          <a:xfrm>
            <a:off x="152400" y="6356349"/>
            <a:ext cx="107034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2"/>
          <p:cNvSpPr txBox="1"/>
          <p:nvPr>
            <p:ph idx="12" type="sldNum"/>
          </p:nvPr>
        </p:nvSpPr>
        <p:spPr>
          <a:xfrm>
            <a:off x="152400" y="6356348"/>
            <a:ext cx="1371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2" name="Google Shape;22;p32"/>
          <p:cNvCxnSpPr/>
          <p:nvPr/>
        </p:nvCxnSpPr>
        <p:spPr>
          <a:xfrm rot="10800000">
            <a:off x="1392864" y="6594230"/>
            <a:ext cx="10800000" cy="0"/>
          </a:xfrm>
          <a:prstGeom prst="straightConnector1">
            <a:avLst/>
          </a:prstGeom>
          <a:noFill/>
          <a:ln cap="flat" cmpd="sng" w="9525">
            <a:solidFill>
              <a:schemeClr val="accent5"/>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3" name="Shape 23"/>
        <p:cNvGrpSpPr/>
        <p:nvPr/>
      </p:nvGrpSpPr>
      <p:grpSpPr>
        <a:xfrm>
          <a:off x="0" y="0"/>
          <a:ext cx="0" cy="0"/>
          <a:chOff x="0" y="0"/>
          <a:chExt cx="0" cy="0"/>
        </a:xfrm>
      </p:grpSpPr>
      <p:sp>
        <p:nvSpPr>
          <p:cNvPr id="24" name="Google Shape;24;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50"/>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50"/>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SzPts val="1800"/>
              <a:buChar char="●"/>
              <a:defRPr/>
            </a:lvl1pPr>
            <a:lvl2pPr indent="-317500" lvl="1" marL="914400" algn="l">
              <a:lnSpc>
                <a:spcPct val="90000"/>
              </a:lnSpc>
              <a:spcBef>
                <a:spcPts val="2133"/>
              </a:spcBef>
              <a:spcAft>
                <a:spcPts val="0"/>
              </a:spcAft>
              <a:buSzPts val="1400"/>
              <a:buChar char="○"/>
              <a:defRPr/>
            </a:lvl2pPr>
            <a:lvl3pPr indent="-317500" lvl="2" marL="1371600" algn="l">
              <a:lnSpc>
                <a:spcPct val="90000"/>
              </a:lnSpc>
              <a:spcBef>
                <a:spcPts val="2133"/>
              </a:spcBef>
              <a:spcAft>
                <a:spcPts val="0"/>
              </a:spcAft>
              <a:buSzPts val="1400"/>
              <a:buChar char="■"/>
              <a:defRPr/>
            </a:lvl3pPr>
            <a:lvl4pPr indent="-317500" lvl="3" marL="1828800" algn="l">
              <a:lnSpc>
                <a:spcPct val="90000"/>
              </a:lnSpc>
              <a:spcBef>
                <a:spcPts val="2133"/>
              </a:spcBef>
              <a:spcAft>
                <a:spcPts val="0"/>
              </a:spcAft>
              <a:buSzPts val="1400"/>
              <a:buChar char="●"/>
              <a:defRPr/>
            </a:lvl4pPr>
            <a:lvl5pPr indent="-317500" lvl="4" marL="2286000" algn="l">
              <a:lnSpc>
                <a:spcPct val="90000"/>
              </a:lnSpc>
              <a:spcBef>
                <a:spcPts val="2133"/>
              </a:spcBef>
              <a:spcAft>
                <a:spcPts val="0"/>
              </a:spcAft>
              <a:buSzPts val="1400"/>
              <a:buChar char="○"/>
              <a:defRPr/>
            </a:lvl5pPr>
            <a:lvl6pPr indent="-317500" lvl="5" marL="2743200" algn="l">
              <a:lnSpc>
                <a:spcPct val="90000"/>
              </a:lnSpc>
              <a:spcBef>
                <a:spcPts val="2133"/>
              </a:spcBef>
              <a:spcAft>
                <a:spcPts val="0"/>
              </a:spcAft>
              <a:buSzPts val="1400"/>
              <a:buChar char="■"/>
              <a:defRPr/>
            </a:lvl6pPr>
            <a:lvl7pPr indent="-317500" lvl="6" marL="3200400" algn="l">
              <a:lnSpc>
                <a:spcPct val="90000"/>
              </a:lnSpc>
              <a:spcBef>
                <a:spcPts val="2133"/>
              </a:spcBef>
              <a:spcAft>
                <a:spcPts val="0"/>
              </a:spcAft>
              <a:buSzPts val="1400"/>
              <a:buChar char="●"/>
              <a:defRPr/>
            </a:lvl7pPr>
            <a:lvl8pPr indent="-317500" lvl="7" marL="3657600" algn="l">
              <a:lnSpc>
                <a:spcPct val="90000"/>
              </a:lnSpc>
              <a:spcBef>
                <a:spcPts val="2133"/>
              </a:spcBef>
              <a:spcAft>
                <a:spcPts val="0"/>
              </a:spcAft>
              <a:buSzPts val="1400"/>
              <a:buChar char="○"/>
              <a:defRPr/>
            </a:lvl8pPr>
            <a:lvl9pPr indent="-317500" lvl="8" marL="4114800" algn="l">
              <a:lnSpc>
                <a:spcPct val="90000"/>
              </a:lnSpc>
              <a:spcBef>
                <a:spcPts val="2133"/>
              </a:spcBef>
              <a:spcAft>
                <a:spcPts val="2133"/>
              </a:spcAft>
              <a:buSzPts val="1400"/>
              <a:buChar char="■"/>
              <a:defRPr/>
            </a:lvl9pPr>
          </a:lstStyle>
          <a:p/>
        </p:txBody>
      </p:sp>
      <p:sp>
        <p:nvSpPr>
          <p:cNvPr id="32" name="Google Shape;32;p5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33" name="Shape 33"/>
        <p:cNvGrpSpPr/>
        <p:nvPr/>
      </p:nvGrpSpPr>
      <p:grpSpPr>
        <a:xfrm>
          <a:off x="0" y="0"/>
          <a:ext cx="0" cy="0"/>
          <a:chOff x="0" y="0"/>
          <a:chExt cx="0" cy="0"/>
        </a:xfrm>
      </p:grpSpPr>
      <p:sp>
        <p:nvSpPr>
          <p:cNvPr id="34" name="Google Shape;3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9" name="Shape 39"/>
        <p:cNvGrpSpPr/>
        <p:nvPr/>
      </p:nvGrpSpPr>
      <p:grpSpPr>
        <a:xfrm>
          <a:off x="0" y="0"/>
          <a:ext cx="0" cy="0"/>
          <a:chOff x="0" y="0"/>
          <a:chExt cx="0" cy="0"/>
        </a:xfrm>
      </p:grpSpPr>
      <p:sp>
        <p:nvSpPr>
          <p:cNvPr id="40" name="Google Shape;40;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45" name="Shape 45"/>
        <p:cNvGrpSpPr/>
        <p:nvPr/>
      </p:nvGrpSpPr>
      <p:grpSpPr>
        <a:xfrm>
          <a:off x="0" y="0"/>
          <a:ext cx="0" cy="0"/>
          <a:chOff x="0" y="0"/>
          <a:chExt cx="0" cy="0"/>
        </a:xfrm>
      </p:grpSpPr>
      <p:sp>
        <p:nvSpPr>
          <p:cNvPr id="46" name="Google Shape;4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52" name="Shape 52"/>
        <p:cNvGrpSpPr/>
        <p:nvPr/>
      </p:nvGrpSpPr>
      <p:grpSpPr>
        <a:xfrm>
          <a:off x="0" y="0"/>
          <a:ext cx="0" cy="0"/>
          <a:chOff x="0" y="0"/>
          <a:chExt cx="0" cy="0"/>
        </a:xfrm>
      </p:grpSpPr>
      <p:sp>
        <p:nvSpPr>
          <p:cNvPr id="53" name="Google Shape;53;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61" name="Shape 61"/>
        <p:cNvGrpSpPr/>
        <p:nvPr/>
      </p:nvGrpSpPr>
      <p:grpSpPr>
        <a:xfrm>
          <a:off x="0" y="0"/>
          <a:ext cx="0" cy="0"/>
          <a:chOff x="0" y="0"/>
          <a:chExt cx="0" cy="0"/>
        </a:xfrm>
      </p:grpSpPr>
      <p:sp>
        <p:nvSpPr>
          <p:cNvPr id="62" name="Google Shape;62;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jp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0.png"/><Relationship Id="rId7"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8.jpg"/><Relationship Id="rId4" Type="http://schemas.openxmlformats.org/officeDocument/2006/relationships/image" Target="../media/image46.jpg"/><Relationship Id="rId5" Type="http://schemas.openxmlformats.org/officeDocument/2006/relationships/image" Target="../media/image60.jpg"/><Relationship Id="rId6" Type="http://schemas.openxmlformats.org/officeDocument/2006/relationships/image" Target="../media/image5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24.png"/><Relationship Id="rId5" Type="http://schemas.openxmlformats.org/officeDocument/2006/relationships/image" Target="../media/image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62.png"/><Relationship Id="rId5" Type="http://schemas.openxmlformats.org/officeDocument/2006/relationships/image" Target="../media/image54.png"/><Relationship Id="rId6" Type="http://schemas.openxmlformats.org/officeDocument/2006/relationships/image" Target="../media/image56.jpg"/><Relationship Id="rId7"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54.png"/><Relationship Id="rId5"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7.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14.jpg"/><Relationship Id="rId6"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8.png"/><Relationship Id="rId13" Type="http://schemas.openxmlformats.org/officeDocument/2006/relationships/image" Target="../media/image24.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png"/><Relationship Id="rId8" Type="http://schemas.openxmlformats.org/officeDocument/2006/relationships/image" Target="../media/image27.png"/></Relationships>
</file>

<file path=ppt/slides/_rels/slide5.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
          <p:cNvPicPr preferRelativeResize="0"/>
          <p:nvPr/>
        </p:nvPicPr>
        <p:blipFill rotWithShape="1">
          <a:blip r:embed="rId3">
            <a:alphaModFix/>
          </a:blip>
          <a:srcRect b="0" l="0" r="0" t="0"/>
          <a:stretch/>
        </p:blipFill>
        <p:spPr>
          <a:xfrm>
            <a:off x="1516165" y="1918"/>
            <a:ext cx="10139424" cy="6862195"/>
          </a:xfrm>
          <a:prstGeom prst="rect">
            <a:avLst/>
          </a:prstGeom>
          <a:noFill/>
          <a:ln>
            <a:noFill/>
          </a:ln>
        </p:spPr>
      </p:pic>
      <p:sp>
        <p:nvSpPr>
          <p:cNvPr id="98" name="Google Shape;98;p1"/>
          <p:cNvSpPr txBox="1"/>
          <p:nvPr/>
        </p:nvSpPr>
        <p:spPr>
          <a:xfrm>
            <a:off x="2997212" y="2545339"/>
            <a:ext cx="6559809"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chemeClr val="lt1"/>
                </a:solidFill>
                <a:latin typeface="Arial"/>
                <a:ea typeface="Arial"/>
                <a:cs typeface="Arial"/>
                <a:sym typeface="Arial"/>
              </a:rPr>
              <a:t>Medictionary</a:t>
            </a:r>
            <a:endParaRPr b="1" i="0" sz="8000" u="none" cap="none" strike="noStrike">
              <a:solidFill>
                <a:schemeClr val="lt1"/>
              </a:solidFill>
              <a:latin typeface="Arial"/>
              <a:ea typeface="Arial"/>
              <a:cs typeface="Arial"/>
              <a:sym typeface="Arial"/>
            </a:endParaRPr>
          </a:p>
        </p:txBody>
      </p:sp>
      <p:sp>
        <p:nvSpPr>
          <p:cNvPr id="99" name="Google Shape;99;p1"/>
          <p:cNvSpPr/>
          <p:nvPr/>
        </p:nvSpPr>
        <p:spPr>
          <a:xfrm>
            <a:off x="2190307" y="2428376"/>
            <a:ext cx="7842006" cy="1560171"/>
          </a:xfrm>
          <a:prstGeom prst="bracketPair">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0" name="Google Shape;100;p1"/>
          <p:cNvPicPr preferRelativeResize="0"/>
          <p:nvPr/>
        </p:nvPicPr>
        <p:blipFill rotWithShape="1">
          <a:blip r:embed="rId4">
            <a:alphaModFix/>
          </a:blip>
          <a:srcRect b="0" l="0" r="0" t="0"/>
          <a:stretch/>
        </p:blipFill>
        <p:spPr>
          <a:xfrm flipH="1">
            <a:off x="11655589" y="3836"/>
            <a:ext cx="536411" cy="6862195"/>
          </a:xfrm>
          <a:prstGeom prst="rect">
            <a:avLst/>
          </a:prstGeom>
          <a:noFill/>
          <a:ln>
            <a:noFill/>
          </a:ln>
        </p:spPr>
      </p:pic>
      <p:pic>
        <p:nvPicPr>
          <p:cNvPr id="101" name="Google Shape;101;p1"/>
          <p:cNvPicPr preferRelativeResize="0"/>
          <p:nvPr/>
        </p:nvPicPr>
        <p:blipFill rotWithShape="1">
          <a:blip r:embed="rId5">
            <a:alphaModFix/>
          </a:blip>
          <a:srcRect b="0" l="0" r="0" t="0"/>
          <a:stretch/>
        </p:blipFill>
        <p:spPr>
          <a:xfrm flipH="1">
            <a:off x="0" y="-4195"/>
            <a:ext cx="1516165" cy="6862195"/>
          </a:xfrm>
          <a:prstGeom prst="rect">
            <a:avLst/>
          </a:prstGeom>
          <a:noFill/>
          <a:ln>
            <a:noFill/>
          </a:ln>
        </p:spPr>
      </p:pic>
      <p:sp>
        <p:nvSpPr>
          <p:cNvPr id="102" name="Google Shape;102;p1"/>
          <p:cNvSpPr txBox="1"/>
          <p:nvPr/>
        </p:nvSpPr>
        <p:spPr>
          <a:xfrm>
            <a:off x="10679471" y="5696789"/>
            <a:ext cx="302505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lt1"/>
                </a:solidFill>
                <a:latin typeface="Arial"/>
                <a:ea typeface="Arial"/>
                <a:cs typeface="Arial"/>
                <a:sym typeface="Arial"/>
              </a:rPr>
              <a:t>Jeongyun Lee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lt1"/>
                </a:solidFill>
                <a:latin typeface="Arial"/>
                <a:ea typeface="Arial"/>
                <a:cs typeface="Arial"/>
                <a:sym typeface="Arial"/>
              </a:rPr>
              <a:t>Ronnel Mattew</a:t>
            </a:r>
            <a:endParaRPr b="1" i="1"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lt1"/>
                </a:solidFill>
                <a:latin typeface="Arial"/>
                <a:ea typeface="Arial"/>
                <a:cs typeface="Arial"/>
                <a:sym typeface="Arial"/>
              </a:rPr>
              <a:t>Eyad Al Hafi</a:t>
            </a:r>
            <a:endParaRPr b="1" i="1"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lt1"/>
                </a:solidFill>
                <a:latin typeface="Arial"/>
                <a:ea typeface="Arial"/>
                <a:cs typeface="Arial"/>
                <a:sym typeface="Arial"/>
              </a:rPr>
              <a:t>Marc Visa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cxnSp>
        <p:nvCxnSpPr>
          <p:cNvPr id="353" name="Google Shape;353;p48"/>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354" name="Google Shape;354;p48"/>
          <p:cNvSpPr txBox="1"/>
          <p:nvPr/>
        </p:nvSpPr>
        <p:spPr>
          <a:xfrm>
            <a:off x="1392876" y="181325"/>
            <a:ext cx="5327700"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3F3F3F"/>
                </a:solidFill>
                <a:latin typeface="Arial"/>
                <a:ea typeface="Arial"/>
                <a:cs typeface="Arial"/>
                <a:sym typeface="Arial"/>
              </a:rPr>
              <a:t>04. Sprint Planning</a:t>
            </a:r>
            <a:endParaRPr b="1" i="0" sz="3600" u="none" cap="none" strike="noStrike">
              <a:solidFill>
                <a:srgbClr val="3F3F3F"/>
              </a:solidFill>
              <a:latin typeface="Arial"/>
              <a:ea typeface="Arial"/>
              <a:cs typeface="Arial"/>
              <a:sym typeface="Arial"/>
            </a:endParaRPr>
          </a:p>
        </p:txBody>
      </p:sp>
      <p:grpSp>
        <p:nvGrpSpPr>
          <p:cNvPr id="355" name="Google Shape;355;p48"/>
          <p:cNvGrpSpPr/>
          <p:nvPr/>
        </p:nvGrpSpPr>
        <p:grpSpPr>
          <a:xfrm>
            <a:off x="1778000" y="5482527"/>
            <a:ext cx="3761087" cy="849594"/>
            <a:chOff x="237939" y="4336767"/>
            <a:chExt cx="5540436" cy="1095818"/>
          </a:xfrm>
        </p:grpSpPr>
        <p:cxnSp>
          <p:nvCxnSpPr>
            <p:cNvPr id="356" name="Google Shape;356;p48"/>
            <p:cNvCxnSpPr/>
            <p:nvPr/>
          </p:nvCxnSpPr>
          <p:spPr>
            <a:xfrm>
              <a:off x="2264328" y="4336767"/>
              <a:ext cx="1484879" cy="0"/>
            </a:xfrm>
            <a:prstGeom prst="straightConnector1">
              <a:avLst/>
            </a:prstGeom>
            <a:noFill/>
            <a:ln cap="flat" cmpd="sng" w="28575">
              <a:solidFill>
                <a:schemeClr val="accent1"/>
              </a:solidFill>
              <a:prstDash val="solid"/>
              <a:miter lim="800000"/>
              <a:headEnd len="sm" w="sm" type="none"/>
              <a:tailEnd len="sm" w="sm" type="none"/>
            </a:ln>
          </p:spPr>
        </p:cxnSp>
        <p:sp>
          <p:nvSpPr>
            <p:cNvPr id="357" name="Google Shape;357;p48"/>
            <p:cNvSpPr txBox="1"/>
            <p:nvPr/>
          </p:nvSpPr>
          <p:spPr>
            <a:xfrm>
              <a:off x="237939" y="4519544"/>
              <a:ext cx="5540436" cy="9130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3F3F3F"/>
                  </a:solidFill>
                  <a:latin typeface="Arial"/>
                  <a:ea typeface="Arial"/>
                  <a:cs typeface="Arial"/>
                  <a:sym typeface="Arial"/>
                </a:rPr>
                <a:t>Sprint backlog tasks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D0CECE"/>
                  </a:solidFill>
                  <a:latin typeface="Arial"/>
                  <a:ea typeface="Arial"/>
                  <a:cs typeface="Arial"/>
                  <a:sym typeface="Arial"/>
                </a:rPr>
                <a:t>https://github.com/jy-977/ICT-medictionary</a:t>
              </a:r>
              <a:endParaRPr b="0" i="0" sz="2800" u="none" cap="none" strike="noStrike">
                <a:solidFill>
                  <a:srgbClr val="D0CECE"/>
                </a:solidFill>
                <a:latin typeface="Arial"/>
                <a:ea typeface="Arial"/>
                <a:cs typeface="Arial"/>
                <a:sym typeface="Arial"/>
              </a:endParaRPr>
            </a:p>
          </p:txBody>
        </p:sp>
      </p:grpSp>
      <p:sp>
        <p:nvSpPr>
          <p:cNvPr id="358" name="Google Shape;358;p48"/>
          <p:cNvSpPr txBox="1"/>
          <p:nvPr/>
        </p:nvSpPr>
        <p:spPr>
          <a:xfrm>
            <a:off x="7242318" y="1556148"/>
            <a:ext cx="375897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Product Backlog Items</a:t>
            </a:r>
            <a:endParaRPr b="0" i="0" sz="2800" u="none" cap="none" strike="noStrike">
              <a:solidFill>
                <a:schemeClr val="dk1"/>
              </a:solidFill>
              <a:latin typeface="Arial"/>
              <a:ea typeface="Arial"/>
              <a:cs typeface="Arial"/>
              <a:sym typeface="Arial"/>
            </a:endParaRPr>
          </a:p>
        </p:txBody>
      </p:sp>
      <p:sp>
        <p:nvSpPr>
          <p:cNvPr id="359" name="Google Shape;359;p4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0" name="Google Shape;360;p48"/>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61" name="Google Shape;361;p48"/>
          <p:cNvCxnSpPr/>
          <p:nvPr/>
        </p:nvCxnSpPr>
        <p:spPr>
          <a:xfrm>
            <a:off x="8502840" y="2211147"/>
            <a:ext cx="1008000" cy="0"/>
          </a:xfrm>
          <a:prstGeom prst="straightConnector1">
            <a:avLst/>
          </a:prstGeom>
          <a:noFill/>
          <a:ln cap="flat" cmpd="sng" w="28575">
            <a:solidFill>
              <a:schemeClr val="accent1"/>
            </a:solidFill>
            <a:prstDash val="solid"/>
            <a:miter lim="800000"/>
            <a:headEnd len="sm" w="sm" type="none"/>
            <a:tailEnd len="sm" w="sm" type="none"/>
          </a:ln>
        </p:spPr>
      </p:cxnSp>
      <p:sp>
        <p:nvSpPr>
          <p:cNvPr id="362" name="Google Shape;362;p48"/>
          <p:cNvSpPr txBox="1"/>
          <p:nvPr/>
        </p:nvSpPr>
        <p:spPr>
          <a:xfrm>
            <a:off x="8315932" y="6052420"/>
            <a:ext cx="2161168"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D0CECE"/>
                </a:solidFill>
                <a:latin typeface="Arial"/>
                <a:ea typeface="Arial"/>
                <a:cs typeface="Arial"/>
                <a:sym typeface="Arial"/>
              </a:rPr>
              <a:t>https://github.com/jy-977/ICT-medictionary</a:t>
            </a:r>
            <a:endParaRPr b="0" i="0" sz="2800" u="none" cap="none" strike="noStrike">
              <a:solidFill>
                <a:srgbClr val="D0CECE"/>
              </a:solidFill>
              <a:latin typeface="Arial"/>
              <a:ea typeface="Arial"/>
              <a:cs typeface="Arial"/>
              <a:sym typeface="Arial"/>
            </a:endParaRPr>
          </a:p>
        </p:txBody>
      </p:sp>
      <p:pic>
        <p:nvPicPr>
          <p:cNvPr id="363" name="Google Shape;363;p48"/>
          <p:cNvPicPr preferRelativeResize="0"/>
          <p:nvPr/>
        </p:nvPicPr>
        <p:blipFill rotWithShape="1">
          <a:blip r:embed="rId3">
            <a:alphaModFix/>
          </a:blip>
          <a:srcRect b="41358" l="0" r="0" t="0"/>
          <a:stretch/>
        </p:blipFill>
        <p:spPr>
          <a:xfrm>
            <a:off x="7317087" y="2581590"/>
            <a:ext cx="4007180" cy="3339048"/>
          </a:xfrm>
          <a:prstGeom prst="rect">
            <a:avLst/>
          </a:prstGeom>
          <a:noFill/>
          <a:ln>
            <a:noFill/>
          </a:ln>
        </p:spPr>
      </p:pic>
      <p:pic>
        <p:nvPicPr>
          <p:cNvPr id="364" name="Google Shape;364;p48"/>
          <p:cNvPicPr preferRelativeResize="0"/>
          <p:nvPr/>
        </p:nvPicPr>
        <p:blipFill rotWithShape="1">
          <a:blip r:embed="rId4">
            <a:alphaModFix/>
          </a:blip>
          <a:srcRect b="0" l="0" r="0" t="0"/>
          <a:stretch/>
        </p:blipFill>
        <p:spPr>
          <a:xfrm>
            <a:off x="1361275" y="1412522"/>
            <a:ext cx="5559274" cy="4069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cxnSp>
        <p:nvCxnSpPr>
          <p:cNvPr id="370" name="Google Shape;370;p9"/>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371" name="Google Shape;371;p9"/>
          <p:cNvSpPr txBox="1"/>
          <p:nvPr/>
        </p:nvSpPr>
        <p:spPr>
          <a:xfrm>
            <a:off x="1392875" y="181325"/>
            <a:ext cx="8773800" cy="6616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1" i="0" lang="en-US" sz="3700" u="none" cap="none" strike="noStrike">
                <a:solidFill>
                  <a:srgbClr val="3F3F3F"/>
                </a:solidFill>
                <a:latin typeface="Arial"/>
                <a:ea typeface="Arial"/>
                <a:cs typeface="Arial"/>
                <a:sym typeface="Arial"/>
              </a:rPr>
              <a:t>05. Sprint tasks &amp; User stories</a:t>
            </a:r>
            <a:endParaRPr b="1" i="0" sz="3700" u="none" cap="none" strike="noStrike">
              <a:solidFill>
                <a:srgbClr val="3F3F3F"/>
              </a:solidFill>
              <a:latin typeface="Arial"/>
              <a:ea typeface="Arial"/>
              <a:cs typeface="Arial"/>
              <a:sym typeface="Arial"/>
            </a:endParaRPr>
          </a:p>
        </p:txBody>
      </p:sp>
      <p:sp>
        <p:nvSpPr>
          <p:cNvPr id="372" name="Google Shape;372;p9"/>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73" name="Google Shape;373;p9"/>
          <p:cNvPicPr preferRelativeResize="0"/>
          <p:nvPr/>
        </p:nvPicPr>
        <p:blipFill rotWithShape="1">
          <a:blip r:embed="rId3">
            <a:alphaModFix/>
          </a:blip>
          <a:srcRect b="0" l="0" r="0" t="0"/>
          <a:stretch/>
        </p:blipFill>
        <p:spPr>
          <a:xfrm>
            <a:off x="134888" y="1427450"/>
            <a:ext cx="3614849" cy="4253899"/>
          </a:xfrm>
          <a:prstGeom prst="rect">
            <a:avLst/>
          </a:prstGeom>
          <a:noFill/>
          <a:ln>
            <a:noFill/>
          </a:ln>
        </p:spPr>
      </p:pic>
      <p:pic>
        <p:nvPicPr>
          <p:cNvPr id="374" name="Google Shape;374;p9"/>
          <p:cNvPicPr preferRelativeResize="0"/>
          <p:nvPr/>
        </p:nvPicPr>
        <p:blipFill rotWithShape="1">
          <a:blip r:embed="rId4">
            <a:alphaModFix/>
          </a:blip>
          <a:srcRect b="0" l="0" r="0" t="0"/>
          <a:stretch/>
        </p:blipFill>
        <p:spPr>
          <a:xfrm>
            <a:off x="3607901" y="1569614"/>
            <a:ext cx="4006000" cy="3969576"/>
          </a:xfrm>
          <a:prstGeom prst="rect">
            <a:avLst/>
          </a:prstGeom>
          <a:noFill/>
          <a:ln>
            <a:noFill/>
          </a:ln>
        </p:spPr>
      </p:pic>
      <p:pic>
        <p:nvPicPr>
          <p:cNvPr id="375" name="Google Shape;375;p9"/>
          <p:cNvPicPr preferRelativeResize="0"/>
          <p:nvPr/>
        </p:nvPicPr>
        <p:blipFill rotWithShape="1">
          <a:blip r:embed="rId5">
            <a:alphaModFix/>
          </a:blip>
          <a:srcRect b="0" l="0" r="0" t="0"/>
          <a:stretch/>
        </p:blipFill>
        <p:spPr>
          <a:xfrm>
            <a:off x="7731926" y="1427450"/>
            <a:ext cx="4273299" cy="3909614"/>
          </a:xfrm>
          <a:prstGeom prst="rect">
            <a:avLst/>
          </a:prstGeom>
          <a:noFill/>
          <a:ln>
            <a:noFill/>
          </a:ln>
        </p:spPr>
      </p:pic>
      <p:pic>
        <p:nvPicPr>
          <p:cNvPr id="376" name="Google Shape;376;p9"/>
          <p:cNvPicPr preferRelativeResize="0"/>
          <p:nvPr/>
        </p:nvPicPr>
        <p:blipFill rotWithShape="1">
          <a:blip r:embed="rId6">
            <a:alphaModFix/>
          </a:blip>
          <a:srcRect b="0" l="0" r="0" t="0"/>
          <a:stretch/>
        </p:blipFill>
        <p:spPr>
          <a:xfrm>
            <a:off x="7846762" y="5450939"/>
            <a:ext cx="1656992" cy="741286"/>
          </a:xfrm>
          <a:prstGeom prst="rect">
            <a:avLst/>
          </a:prstGeom>
          <a:noFill/>
          <a:ln>
            <a:noFill/>
          </a:ln>
        </p:spPr>
      </p:pic>
      <p:pic>
        <p:nvPicPr>
          <p:cNvPr id="377" name="Google Shape;377;p9"/>
          <p:cNvPicPr preferRelativeResize="0"/>
          <p:nvPr/>
        </p:nvPicPr>
        <p:blipFill rotWithShape="1">
          <a:blip r:embed="rId7">
            <a:alphaModFix/>
          </a:blip>
          <a:srcRect b="0" l="0" r="0" t="0"/>
          <a:stretch/>
        </p:blipFill>
        <p:spPr>
          <a:xfrm>
            <a:off x="3790250" y="5420195"/>
            <a:ext cx="2305750" cy="899805"/>
          </a:xfrm>
          <a:prstGeom prst="rect">
            <a:avLst/>
          </a:prstGeom>
          <a:noFill/>
          <a:ln>
            <a:noFill/>
          </a:ln>
        </p:spPr>
      </p:pic>
      <p:pic>
        <p:nvPicPr>
          <p:cNvPr id="378" name="Google Shape;378;p9"/>
          <p:cNvPicPr preferRelativeResize="0"/>
          <p:nvPr/>
        </p:nvPicPr>
        <p:blipFill rotWithShape="1">
          <a:blip r:embed="rId7">
            <a:alphaModFix/>
          </a:blip>
          <a:srcRect b="0" l="0" r="0" t="0"/>
          <a:stretch/>
        </p:blipFill>
        <p:spPr>
          <a:xfrm>
            <a:off x="277450" y="5539200"/>
            <a:ext cx="2111436" cy="823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cxnSp>
        <p:nvCxnSpPr>
          <p:cNvPr id="384" name="Google Shape;384;p10"/>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385" name="Google Shape;385;p10"/>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86" name="Google Shape;386;p10"/>
          <p:cNvPicPr preferRelativeResize="0"/>
          <p:nvPr/>
        </p:nvPicPr>
        <p:blipFill rotWithShape="1">
          <a:blip r:embed="rId3">
            <a:alphaModFix/>
          </a:blip>
          <a:srcRect b="0" l="0" r="0" t="0"/>
          <a:stretch/>
        </p:blipFill>
        <p:spPr>
          <a:xfrm>
            <a:off x="0" y="1481100"/>
            <a:ext cx="3901675" cy="4216351"/>
          </a:xfrm>
          <a:prstGeom prst="rect">
            <a:avLst/>
          </a:prstGeom>
          <a:noFill/>
          <a:ln>
            <a:noFill/>
          </a:ln>
        </p:spPr>
      </p:pic>
      <p:pic>
        <p:nvPicPr>
          <p:cNvPr id="387" name="Google Shape;387;p10"/>
          <p:cNvPicPr preferRelativeResize="0"/>
          <p:nvPr/>
        </p:nvPicPr>
        <p:blipFill rotWithShape="1">
          <a:blip r:embed="rId4">
            <a:alphaModFix/>
          </a:blip>
          <a:srcRect b="0" l="0" r="0" t="0"/>
          <a:stretch/>
        </p:blipFill>
        <p:spPr>
          <a:xfrm>
            <a:off x="3901675" y="1599425"/>
            <a:ext cx="4084600" cy="3892150"/>
          </a:xfrm>
          <a:prstGeom prst="rect">
            <a:avLst/>
          </a:prstGeom>
          <a:noFill/>
          <a:ln>
            <a:noFill/>
          </a:ln>
        </p:spPr>
      </p:pic>
      <p:sp>
        <p:nvSpPr>
          <p:cNvPr id="388" name="Google Shape;388;p10"/>
          <p:cNvSpPr txBox="1"/>
          <p:nvPr/>
        </p:nvSpPr>
        <p:spPr>
          <a:xfrm>
            <a:off x="1392875" y="181325"/>
            <a:ext cx="87738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700"/>
              <a:buFont typeface="Arial"/>
              <a:buNone/>
            </a:pPr>
            <a:r>
              <a:rPr b="1" i="0" lang="en-US" sz="3700" u="none" cap="none" strike="noStrike">
                <a:solidFill>
                  <a:srgbClr val="3F3F3F"/>
                </a:solidFill>
                <a:latin typeface="Arial"/>
                <a:ea typeface="Arial"/>
                <a:cs typeface="Arial"/>
                <a:sym typeface="Arial"/>
              </a:rPr>
              <a:t>05. Sprint tasks &amp; User stories</a:t>
            </a:r>
            <a:endParaRPr b="1" i="0" sz="3700" u="none" cap="none" strike="noStrike">
              <a:solidFill>
                <a:srgbClr val="3F3F3F"/>
              </a:solidFill>
              <a:latin typeface="Arial"/>
              <a:ea typeface="Arial"/>
              <a:cs typeface="Arial"/>
              <a:sym typeface="Arial"/>
            </a:endParaRPr>
          </a:p>
        </p:txBody>
      </p:sp>
      <p:pic>
        <p:nvPicPr>
          <p:cNvPr id="389" name="Google Shape;389;p10"/>
          <p:cNvPicPr preferRelativeResize="0"/>
          <p:nvPr/>
        </p:nvPicPr>
        <p:blipFill rotWithShape="1">
          <a:blip r:embed="rId5">
            <a:alphaModFix/>
          </a:blip>
          <a:srcRect b="0" l="0" r="0" t="0"/>
          <a:stretch/>
        </p:blipFill>
        <p:spPr>
          <a:xfrm>
            <a:off x="739250" y="5697450"/>
            <a:ext cx="1776175" cy="693141"/>
          </a:xfrm>
          <a:prstGeom prst="rect">
            <a:avLst/>
          </a:prstGeom>
          <a:noFill/>
          <a:ln>
            <a:noFill/>
          </a:ln>
        </p:spPr>
      </p:pic>
      <p:pic>
        <p:nvPicPr>
          <p:cNvPr id="390" name="Google Shape;390;p10"/>
          <p:cNvPicPr preferRelativeResize="0"/>
          <p:nvPr/>
        </p:nvPicPr>
        <p:blipFill rotWithShape="1">
          <a:blip r:embed="rId5">
            <a:alphaModFix/>
          </a:blip>
          <a:srcRect b="0" l="0" r="0" t="0"/>
          <a:stretch/>
        </p:blipFill>
        <p:spPr>
          <a:xfrm>
            <a:off x="4090900" y="5340050"/>
            <a:ext cx="1776175" cy="693141"/>
          </a:xfrm>
          <a:prstGeom prst="rect">
            <a:avLst/>
          </a:prstGeom>
          <a:noFill/>
          <a:ln>
            <a:noFill/>
          </a:ln>
        </p:spPr>
      </p:pic>
      <p:pic>
        <p:nvPicPr>
          <p:cNvPr id="391" name="Google Shape;391;p10"/>
          <p:cNvPicPr preferRelativeResize="0"/>
          <p:nvPr/>
        </p:nvPicPr>
        <p:blipFill rotWithShape="1">
          <a:blip r:embed="rId6">
            <a:alphaModFix/>
          </a:blip>
          <a:srcRect b="0" l="0" r="0" t="0"/>
          <a:stretch/>
        </p:blipFill>
        <p:spPr>
          <a:xfrm>
            <a:off x="7986275" y="1412625"/>
            <a:ext cx="3900925" cy="3207175"/>
          </a:xfrm>
          <a:prstGeom prst="rect">
            <a:avLst/>
          </a:prstGeom>
          <a:noFill/>
          <a:ln>
            <a:noFill/>
          </a:ln>
        </p:spPr>
      </p:pic>
      <p:pic>
        <p:nvPicPr>
          <p:cNvPr id="392" name="Google Shape;392;p10"/>
          <p:cNvPicPr preferRelativeResize="0"/>
          <p:nvPr/>
        </p:nvPicPr>
        <p:blipFill rotWithShape="1">
          <a:blip r:embed="rId7">
            <a:alphaModFix/>
          </a:blip>
          <a:srcRect b="0" l="0" r="0" t="0"/>
          <a:stretch/>
        </p:blipFill>
        <p:spPr>
          <a:xfrm>
            <a:off x="8207712" y="5021239"/>
            <a:ext cx="1656992" cy="7412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cxnSp>
        <p:nvCxnSpPr>
          <p:cNvPr id="398" name="Google Shape;398;p8"/>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399" name="Google Shape;399;p8"/>
          <p:cNvSpPr txBox="1"/>
          <p:nvPr/>
        </p:nvSpPr>
        <p:spPr>
          <a:xfrm>
            <a:off x="1392870" y="181320"/>
            <a:ext cx="6770828" cy="6616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1" i="0" lang="en-US" sz="3700" u="none" cap="none" strike="noStrike">
                <a:solidFill>
                  <a:srgbClr val="3F3F3F"/>
                </a:solidFill>
                <a:latin typeface="Arial"/>
                <a:ea typeface="Arial"/>
                <a:cs typeface="Arial"/>
                <a:sym typeface="Arial"/>
              </a:rPr>
              <a:t>05. Use cases</a:t>
            </a:r>
            <a:endParaRPr b="1" i="0" sz="3700" u="none" cap="none" strike="noStrike">
              <a:solidFill>
                <a:srgbClr val="3F3F3F"/>
              </a:solidFill>
              <a:latin typeface="Arial"/>
              <a:ea typeface="Arial"/>
              <a:cs typeface="Arial"/>
              <a:sym typeface="Arial"/>
            </a:endParaRPr>
          </a:p>
        </p:txBody>
      </p:sp>
      <p:sp>
        <p:nvSpPr>
          <p:cNvPr id="400" name="Google Shape;400;p8"/>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1" name="Google Shape;401;p8"/>
          <p:cNvSpPr txBox="1"/>
          <p:nvPr/>
        </p:nvSpPr>
        <p:spPr>
          <a:xfrm>
            <a:off x="8063509" y="1553412"/>
            <a:ext cx="598815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cap="none" strike="noStrike">
                <a:solidFill>
                  <a:srgbClr val="3A3838"/>
                </a:solidFill>
                <a:latin typeface="Arial"/>
                <a:ea typeface="Arial"/>
                <a:cs typeface="Arial"/>
                <a:sym typeface="Arial"/>
              </a:rPr>
              <a:t>Use Case Scenario</a:t>
            </a:r>
            <a:endParaRPr b="1" i="1" sz="3200" u="none" cap="none" strike="noStrike">
              <a:solidFill>
                <a:srgbClr val="3A3838"/>
              </a:solidFill>
              <a:latin typeface="Arial"/>
              <a:ea typeface="Arial"/>
              <a:cs typeface="Arial"/>
              <a:sym typeface="Arial"/>
            </a:endParaRPr>
          </a:p>
        </p:txBody>
      </p:sp>
      <p:cxnSp>
        <p:nvCxnSpPr>
          <p:cNvPr id="402" name="Google Shape;402;p8"/>
          <p:cNvCxnSpPr/>
          <p:nvPr/>
        </p:nvCxnSpPr>
        <p:spPr>
          <a:xfrm>
            <a:off x="7827415" y="2191488"/>
            <a:ext cx="5687737" cy="0"/>
          </a:xfrm>
          <a:prstGeom prst="straightConnector1">
            <a:avLst/>
          </a:prstGeom>
          <a:noFill/>
          <a:ln cap="flat" cmpd="sng" w="9525">
            <a:solidFill>
              <a:schemeClr val="accent4"/>
            </a:solidFill>
            <a:prstDash val="solid"/>
            <a:miter lim="800000"/>
            <a:headEnd len="sm" w="sm" type="none"/>
            <a:tailEnd len="sm" w="sm" type="none"/>
          </a:ln>
        </p:spPr>
      </p:cxnSp>
      <p:grpSp>
        <p:nvGrpSpPr>
          <p:cNvPr id="403" name="Google Shape;403;p8"/>
          <p:cNvGrpSpPr/>
          <p:nvPr/>
        </p:nvGrpSpPr>
        <p:grpSpPr>
          <a:xfrm>
            <a:off x="784537" y="4275623"/>
            <a:ext cx="5578163" cy="1155460"/>
            <a:chOff x="784537" y="4275623"/>
            <a:chExt cx="5578163" cy="1155460"/>
          </a:xfrm>
        </p:grpSpPr>
        <p:sp>
          <p:nvSpPr>
            <p:cNvPr id="404" name="Google Shape;404;p8"/>
            <p:cNvSpPr/>
            <p:nvPr/>
          </p:nvSpPr>
          <p:spPr>
            <a:xfrm>
              <a:off x="1623236" y="4695628"/>
              <a:ext cx="4739464" cy="7354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5" name="Google Shape;405;p8"/>
            <p:cNvSpPr/>
            <p:nvPr/>
          </p:nvSpPr>
          <p:spPr>
            <a:xfrm>
              <a:off x="784537" y="4275623"/>
              <a:ext cx="1029023" cy="7354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06" name="Google Shape;406;p8"/>
          <p:cNvSpPr/>
          <p:nvPr/>
        </p:nvSpPr>
        <p:spPr>
          <a:xfrm>
            <a:off x="784538" y="3891221"/>
            <a:ext cx="301598" cy="6883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07" name="Google Shape;407;p8"/>
          <p:cNvGrpSpPr/>
          <p:nvPr/>
        </p:nvGrpSpPr>
        <p:grpSpPr>
          <a:xfrm>
            <a:off x="776928" y="3891221"/>
            <a:ext cx="5578163" cy="1539862"/>
            <a:chOff x="776928" y="3891221"/>
            <a:chExt cx="5578163" cy="1539862"/>
          </a:xfrm>
        </p:grpSpPr>
        <p:grpSp>
          <p:nvGrpSpPr>
            <p:cNvPr id="408" name="Google Shape;408;p8"/>
            <p:cNvGrpSpPr/>
            <p:nvPr/>
          </p:nvGrpSpPr>
          <p:grpSpPr>
            <a:xfrm>
              <a:off x="776928" y="4275623"/>
              <a:ext cx="5578163" cy="1155460"/>
              <a:chOff x="784537" y="4275623"/>
              <a:chExt cx="5578163" cy="1155460"/>
            </a:xfrm>
          </p:grpSpPr>
          <p:sp>
            <p:nvSpPr>
              <p:cNvPr id="409" name="Google Shape;409;p8"/>
              <p:cNvSpPr/>
              <p:nvPr/>
            </p:nvSpPr>
            <p:spPr>
              <a:xfrm>
                <a:off x="1623236" y="4695628"/>
                <a:ext cx="4739464" cy="7354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0" name="Google Shape;410;p8"/>
              <p:cNvSpPr/>
              <p:nvPr/>
            </p:nvSpPr>
            <p:spPr>
              <a:xfrm>
                <a:off x="784537" y="4275623"/>
                <a:ext cx="1029023" cy="7354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11" name="Google Shape;411;p8"/>
            <p:cNvSpPr/>
            <p:nvPr/>
          </p:nvSpPr>
          <p:spPr>
            <a:xfrm>
              <a:off x="776929" y="3891221"/>
              <a:ext cx="301598" cy="6883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12" name="Google Shape;412;p8"/>
          <p:cNvGrpSpPr/>
          <p:nvPr/>
        </p:nvGrpSpPr>
        <p:grpSpPr>
          <a:xfrm>
            <a:off x="6692501" y="2874553"/>
            <a:ext cx="5810727" cy="554558"/>
            <a:chOff x="6720193" y="4505809"/>
            <a:chExt cx="5810727" cy="554558"/>
          </a:xfrm>
        </p:grpSpPr>
        <p:sp>
          <p:nvSpPr>
            <p:cNvPr id="413" name="Google Shape;413;p8"/>
            <p:cNvSpPr/>
            <p:nvPr/>
          </p:nvSpPr>
          <p:spPr>
            <a:xfrm>
              <a:off x="6720193" y="4561338"/>
              <a:ext cx="301500" cy="364800"/>
            </a:xfrm>
            <a:prstGeom prst="ellipse">
              <a:avLst/>
            </a:prstGeom>
            <a:solidFill>
              <a:srgbClr val="34AF27">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4" name="Google Shape;414;p8"/>
            <p:cNvSpPr txBox="1"/>
            <p:nvPr/>
          </p:nvSpPr>
          <p:spPr>
            <a:xfrm>
              <a:off x="6775176" y="4607262"/>
              <a:ext cx="1881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2E3F30"/>
                  </a:solidFill>
                  <a:latin typeface="Arial"/>
                  <a:ea typeface="Arial"/>
                  <a:cs typeface="Arial"/>
                  <a:sym typeface="Arial"/>
                </a:rPr>
                <a:t>Pill box</a:t>
              </a:r>
              <a:endParaRPr b="1" i="1" sz="4000" u="none" cap="none" strike="noStrike">
                <a:solidFill>
                  <a:srgbClr val="2E3F30"/>
                </a:solidFill>
                <a:latin typeface="Arial"/>
                <a:ea typeface="Arial"/>
                <a:cs typeface="Arial"/>
                <a:sym typeface="Arial"/>
              </a:endParaRPr>
            </a:p>
          </p:txBody>
        </p:sp>
        <p:sp>
          <p:nvSpPr>
            <p:cNvPr id="415" name="Google Shape;415;p8"/>
            <p:cNvSpPr txBox="1"/>
            <p:nvPr/>
          </p:nvSpPr>
          <p:spPr>
            <a:xfrm>
              <a:off x="8166220" y="4506267"/>
              <a:ext cx="43647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The user can access to all the medicines they are taking. Moreover, They can </a:t>
              </a:r>
              <a:r>
                <a:rPr b="0" i="1" lang="en-US" sz="1500" u="none" cap="none" strike="noStrike">
                  <a:solidFill>
                    <a:srgbClr val="2E3F30"/>
                  </a:solidFill>
                  <a:latin typeface="Arial"/>
                  <a:ea typeface="Arial"/>
                  <a:cs typeface="Arial"/>
                  <a:sym typeface="Arial"/>
                </a:rPr>
                <a:t>Set alarm</a:t>
              </a:r>
              <a:r>
                <a:rPr b="0" i="1" lang="en-US" sz="1500" u="none" cap="none" strike="noStrike">
                  <a:solidFill>
                    <a:srgbClr val="7B7B7B"/>
                  </a:solidFill>
                  <a:latin typeface="Arial"/>
                  <a:ea typeface="Arial"/>
                  <a:cs typeface="Arial"/>
                  <a:sym typeface="Arial"/>
                </a:rPr>
                <a:t>s based on the pills of pill box</a:t>
              </a:r>
              <a:endParaRPr b="0" i="0" sz="1400" u="none" cap="none" strike="noStrike">
                <a:solidFill>
                  <a:srgbClr val="000000"/>
                </a:solidFill>
                <a:latin typeface="Arial"/>
                <a:ea typeface="Arial"/>
                <a:cs typeface="Arial"/>
                <a:sym typeface="Arial"/>
              </a:endParaRPr>
            </a:p>
          </p:txBody>
        </p:sp>
        <p:sp>
          <p:nvSpPr>
            <p:cNvPr id="416" name="Google Shape;416;p8"/>
            <p:cNvSpPr/>
            <p:nvPr/>
          </p:nvSpPr>
          <p:spPr>
            <a:xfrm>
              <a:off x="6720193" y="4560880"/>
              <a:ext cx="301500" cy="364800"/>
            </a:xfrm>
            <a:prstGeom prst="ellipse">
              <a:avLst/>
            </a:prstGeom>
            <a:solidFill>
              <a:srgbClr val="34AF27">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17" name="Google Shape;417;p8"/>
            <p:cNvGrpSpPr/>
            <p:nvPr/>
          </p:nvGrpSpPr>
          <p:grpSpPr>
            <a:xfrm>
              <a:off x="6775176" y="4505809"/>
              <a:ext cx="5755745" cy="554100"/>
              <a:chOff x="6775176" y="4505809"/>
              <a:chExt cx="5755745" cy="554100"/>
            </a:xfrm>
          </p:grpSpPr>
          <p:sp>
            <p:nvSpPr>
              <p:cNvPr id="418" name="Google Shape;418;p8"/>
              <p:cNvSpPr txBox="1"/>
              <p:nvPr/>
            </p:nvSpPr>
            <p:spPr>
              <a:xfrm>
                <a:off x="6775176" y="4606804"/>
                <a:ext cx="1881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2E3F30"/>
                    </a:solidFill>
                    <a:latin typeface="Arial"/>
                    <a:ea typeface="Arial"/>
                    <a:cs typeface="Arial"/>
                    <a:sym typeface="Arial"/>
                  </a:rPr>
                  <a:t>Pill box</a:t>
                </a:r>
                <a:endParaRPr b="1" i="1" sz="4000" u="none" cap="none" strike="noStrike">
                  <a:solidFill>
                    <a:srgbClr val="2E3F30"/>
                  </a:solidFill>
                  <a:latin typeface="Arial"/>
                  <a:ea typeface="Arial"/>
                  <a:cs typeface="Arial"/>
                  <a:sym typeface="Arial"/>
                </a:endParaRPr>
              </a:p>
            </p:txBody>
          </p:sp>
          <p:sp>
            <p:nvSpPr>
              <p:cNvPr id="419" name="Google Shape;419;p8"/>
              <p:cNvSpPr txBox="1"/>
              <p:nvPr/>
            </p:nvSpPr>
            <p:spPr>
              <a:xfrm>
                <a:off x="8166220" y="4505809"/>
                <a:ext cx="43647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The user can access to all the medicines they are taking. Moreover, They can </a:t>
                </a:r>
                <a:r>
                  <a:rPr b="0" i="1" lang="en-US" sz="1500" u="none" cap="none" strike="noStrike">
                    <a:solidFill>
                      <a:srgbClr val="2E3F30"/>
                    </a:solidFill>
                    <a:latin typeface="Arial"/>
                    <a:ea typeface="Arial"/>
                    <a:cs typeface="Arial"/>
                    <a:sym typeface="Arial"/>
                  </a:rPr>
                  <a:t>Set alarm</a:t>
                </a:r>
                <a:r>
                  <a:rPr b="0" i="1" lang="en-US" sz="1500" u="none" cap="none" strike="noStrike">
                    <a:solidFill>
                      <a:srgbClr val="7B7B7B"/>
                    </a:solidFill>
                    <a:latin typeface="Arial"/>
                    <a:ea typeface="Arial"/>
                    <a:cs typeface="Arial"/>
                    <a:sym typeface="Arial"/>
                  </a:rPr>
                  <a:t>s based on the pills of pill box</a:t>
                </a:r>
                <a:endParaRPr b="0" i="0" sz="1400" u="none" cap="none" strike="noStrike">
                  <a:solidFill>
                    <a:srgbClr val="000000"/>
                  </a:solidFill>
                  <a:latin typeface="Arial"/>
                  <a:ea typeface="Arial"/>
                  <a:cs typeface="Arial"/>
                  <a:sym typeface="Arial"/>
                </a:endParaRPr>
              </a:p>
            </p:txBody>
          </p:sp>
        </p:grpSp>
      </p:grpSp>
      <p:grpSp>
        <p:nvGrpSpPr>
          <p:cNvPr id="420" name="Google Shape;420;p8"/>
          <p:cNvGrpSpPr/>
          <p:nvPr/>
        </p:nvGrpSpPr>
        <p:grpSpPr>
          <a:xfrm>
            <a:off x="6692501" y="3891218"/>
            <a:ext cx="5810727" cy="554100"/>
            <a:chOff x="6717671" y="5173774"/>
            <a:chExt cx="5810727" cy="554100"/>
          </a:xfrm>
        </p:grpSpPr>
        <p:sp>
          <p:nvSpPr>
            <p:cNvPr id="421" name="Google Shape;421;p8"/>
            <p:cNvSpPr/>
            <p:nvPr/>
          </p:nvSpPr>
          <p:spPr>
            <a:xfrm>
              <a:off x="6717671" y="5228845"/>
              <a:ext cx="301500" cy="364800"/>
            </a:xfrm>
            <a:prstGeom prst="ellipse">
              <a:avLst/>
            </a:prstGeom>
            <a:solidFill>
              <a:srgbClr val="34AF27">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22" name="Google Shape;422;p8"/>
            <p:cNvGrpSpPr/>
            <p:nvPr/>
          </p:nvGrpSpPr>
          <p:grpSpPr>
            <a:xfrm>
              <a:off x="6772654" y="5173774"/>
              <a:ext cx="5755744" cy="554100"/>
              <a:chOff x="6772654" y="5173774"/>
              <a:chExt cx="5755744" cy="554100"/>
            </a:xfrm>
          </p:grpSpPr>
          <p:sp>
            <p:nvSpPr>
              <p:cNvPr id="423" name="Google Shape;423;p8"/>
              <p:cNvSpPr txBox="1"/>
              <p:nvPr/>
            </p:nvSpPr>
            <p:spPr>
              <a:xfrm>
                <a:off x="6772654" y="5274769"/>
                <a:ext cx="1881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2E3F30"/>
                    </a:solidFill>
                    <a:latin typeface="Arial"/>
                    <a:ea typeface="Arial"/>
                    <a:cs typeface="Arial"/>
                    <a:sym typeface="Arial"/>
                  </a:rPr>
                  <a:t>Notification</a:t>
                </a:r>
                <a:endParaRPr b="1" i="1" sz="4000" u="none" cap="none" strike="noStrike">
                  <a:solidFill>
                    <a:srgbClr val="2E3F30"/>
                  </a:solidFill>
                  <a:latin typeface="Arial"/>
                  <a:ea typeface="Arial"/>
                  <a:cs typeface="Arial"/>
                  <a:sym typeface="Arial"/>
                </a:endParaRPr>
              </a:p>
            </p:txBody>
          </p:sp>
          <p:sp>
            <p:nvSpPr>
              <p:cNvPr id="424" name="Google Shape;424;p8"/>
              <p:cNvSpPr txBox="1"/>
              <p:nvPr/>
            </p:nvSpPr>
            <p:spPr>
              <a:xfrm>
                <a:off x="8163698" y="5173774"/>
                <a:ext cx="43647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The user can be warned when they have the medicines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with conflicted ingredients and would get </a:t>
                </a:r>
                <a:r>
                  <a:rPr b="0" i="1" lang="en-US" sz="1500" u="none" cap="none" strike="noStrike">
                    <a:solidFill>
                      <a:srgbClr val="2E3F30"/>
                    </a:solidFill>
                    <a:latin typeface="Arial"/>
                    <a:ea typeface="Arial"/>
                    <a:cs typeface="Arial"/>
                    <a:sym typeface="Arial"/>
                  </a:rPr>
                  <a:t>caution</a:t>
                </a:r>
                <a:r>
                  <a:rPr b="0" i="1" lang="en-US" sz="1500" u="none" cap="none" strike="noStrike">
                    <a:solidFill>
                      <a:srgbClr val="7B7B7B"/>
                    </a:solidFill>
                    <a:latin typeface="Arial"/>
                    <a:ea typeface="Arial"/>
                    <a:cs typeface="Arial"/>
                    <a:sym typeface="Arial"/>
                  </a:rPr>
                  <a:t>s for diet.</a:t>
                </a:r>
                <a:endParaRPr b="0" i="0" sz="1400" u="none" cap="none" strike="noStrike">
                  <a:solidFill>
                    <a:srgbClr val="000000"/>
                  </a:solidFill>
                  <a:latin typeface="Arial"/>
                  <a:ea typeface="Arial"/>
                  <a:cs typeface="Arial"/>
                  <a:sym typeface="Arial"/>
                </a:endParaRPr>
              </a:p>
            </p:txBody>
          </p:sp>
        </p:grpSp>
      </p:grpSp>
      <p:pic>
        <p:nvPicPr>
          <p:cNvPr id="425" name="Google Shape;425;p8"/>
          <p:cNvPicPr preferRelativeResize="0"/>
          <p:nvPr/>
        </p:nvPicPr>
        <p:blipFill rotWithShape="1">
          <a:blip r:embed="rId3">
            <a:alphaModFix/>
          </a:blip>
          <a:srcRect b="0" l="0" r="0" t="0"/>
          <a:stretch/>
        </p:blipFill>
        <p:spPr>
          <a:xfrm>
            <a:off x="103125" y="2201825"/>
            <a:ext cx="6497051" cy="339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cxnSp>
        <p:nvCxnSpPr>
          <p:cNvPr id="431" name="Google Shape;431;p13"/>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432" name="Google Shape;432;p13"/>
          <p:cNvSpPr txBox="1"/>
          <p:nvPr/>
        </p:nvSpPr>
        <p:spPr>
          <a:xfrm>
            <a:off x="1392870" y="181320"/>
            <a:ext cx="4878067" cy="6924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900"/>
              <a:buFont typeface="Arial"/>
              <a:buNone/>
            </a:pPr>
            <a:r>
              <a:rPr b="1" i="0" lang="en-US" sz="3900" u="none" cap="none" strike="noStrike">
                <a:solidFill>
                  <a:srgbClr val="3F3F3F"/>
                </a:solidFill>
                <a:latin typeface="Arial"/>
                <a:ea typeface="Arial"/>
                <a:cs typeface="Arial"/>
                <a:sym typeface="Arial"/>
              </a:rPr>
              <a:t>06. Database Model</a:t>
            </a:r>
            <a:endParaRPr b="1" i="0" sz="3900" u="none" cap="none" strike="noStrike">
              <a:solidFill>
                <a:srgbClr val="3F3F3F"/>
              </a:solidFill>
              <a:latin typeface="Arial"/>
              <a:ea typeface="Arial"/>
              <a:cs typeface="Arial"/>
              <a:sym typeface="Arial"/>
            </a:endParaRPr>
          </a:p>
        </p:txBody>
      </p:sp>
      <p:sp>
        <p:nvSpPr>
          <p:cNvPr id="433" name="Google Shape;433;p13"/>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4" name="Google Shape;434;p13"/>
          <p:cNvSpPr txBox="1"/>
          <p:nvPr/>
        </p:nvSpPr>
        <p:spPr>
          <a:xfrm>
            <a:off x="6607653" y="1504048"/>
            <a:ext cx="163095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1" lang="en-US" sz="3100" u="none" cap="none" strike="noStrike">
                <a:solidFill>
                  <a:srgbClr val="3A3838"/>
                </a:solidFill>
                <a:latin typeface="Arial"/>
                <a:ea typeface="Arial"/>
                <a:cs typeface="Arial"/>
                <a:sym typeface="Arial"/>
              </a:rPr>
              <a:t>Entities</a:t>
            </a:r>
            <a:endParaRPr b="1" i="1" sz="3100" u="none" cap="none" strike="noStrike">
              <a:solidFill>
                <a:srgbClr val="3A3838"/>
              </a:solidFill>
              <a:latin typeface="Arial"/>
              <a:ea typeface="Arial"/>
              <a:cs typeface="Arial"/>
              <a:sym typeface="Arial"/>
            </a:endParaRPr>
          </a:p>
        </p:txBody>
      </p:sp>
      <p:cxnSp>
        <p:nvCxnSpPr>
          <p:cNvPr id="435" name="Google Shape;435;p13"/>
          <p:cNvCxnSpPr/>
          <p:nvPr/>
        </p:nvCxnSpPr>
        <p:spPr>
          <a:xfrm>
            <a:off x="6546136" y="2105612"/>
            <a:ext cx="5687737" cy="0"/>
          </a:xfrm>
          <a:prstGeom prst="straightConnector1">
            <a:avLst/>
          </a:prstGeom>
          <a:noFill/>
          <a:ln cap="flat" cmpd="sng" w="9525">
            <a:solidFill>
              <a:schemeClr val="accent4"/>
            </a:solidFill>
            <a:prstDash val="solid"/>
            <a:miter lim="800000"/>
            <a:headEnd len="sm" w="sm" type="none"/>
            <a:tailEnd len="sm" w="sm" type="none"/>
          </a:ln>
        </p:spPr>
      </p:cxnSp>
      <p:grpSp>
        <p:nvGrpSpPr>
          <p:cNvPr id="436" name="Google Shape;436;p13"/>
          <p:cNvGrpSpPr/>
          <p:nvPr/>
        </p:nvGrpSpPr>
        <p:grpSpPr>
          <a:xfrm>
            <a:off x="6607653" y="2605735"/>
            <a:ext cx="5527880" cy="949644"/>
            <a:chOff x="6713413" y="2650033"/>
            <a:chExt cx="5527880" cy="784830"/>
          </a:xfrm>
        </p:grpSpPr>
        <p:sp>
          <p:nvSpPr>
            <p:cNvPr id="437" name="Google Shape;437;p13"/>
            <p:cNvSpPr/>
            <p:nvPr/>
          </p:nvSpPr>
          <p:spPr>
            <a:xfrm>
              <a:off x="6713413" y="2787665"/>
              <a:ext cx="301598" cy="301598"/>
            </a:xfrm>
            <a:prstGeom prst="ellipse">
              <a:avLst/>
            </a:prstGeom>
            <a:solidFill>
              <a:srgbClr val="34AF27">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8" name="Google Shape;438;p13"/>
            <p:cNvSpPr txBox="1"/>
            <p:nvPr/>
          </p:nvSpPr>
          <p:spPr>
            <a:xfrm>
              <a:off x="6763454" y="2834699"/>
              <a:ext cx="17807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2E3F30"/>
                  </a:solidFill>
                  <a:latin typeface="Arial"/>
                  <a:ea typeface="Arial"/>
                  <a:cs typeface="Arial"/>
                  <a:sym typeface="Arial"/>
                </a:rPr>
                <a:t>Medicine</a:t>
              </a:r>
              <a:endParaRPr b="1" i="1" sz="4000" u="none" cap="none" strike="noStrike">
                <a:solidFill>
                  <a:srgbClr val="2E3F30"/>
                </a:solidFill>
                <a:latin typeface="Arial"/>
                <a:ea typeface="Arial"/>
                <a:cs typeface="Arial"/>
                <a:sym typeface="Arial"/>
              </a:endParaRPr>
            </a:p>
          </p:txBody>
        </p:sp>
        <p:sp>
          <p:nvSpPr>
            <p:cNvPr id="439" name="Google Shape;439;p13"/>
            <p:cNvSpPr txBox="1"/>
            <p:nvPr/>
          </p:nvSpPr>
          <p:spPr>
            <a:xfrm>
              <a:off x="8101012" y="2650033"/>
              <a:ext cx="4140281" cy="7848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searching function :</a:t>
              </a:r>
              <a:r>
                <a:rPr b="0" i="1" lang="en-US" sz="1400" u="none" cap="none" strike="noStrike">
                  <a:solidFill>
                    <a:srgbClr val="7B7B7B"/>
                  </a:solidFill>
                  <a:latin typeface="Arial"/>
                  <a:ea typeface="Arial"/>
                  <a:cs typeface="Arial"/>
                  <a:sym typeface="Arial"/>
                </a:rPr>
                <a:t>    the code, shape, color and name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delivering the information:    </a:t>
              </a:r>
              <a:r>
                <a:rPr b="0" i="1" lang="en-US" sz="1400" u="none" cap="none" strike="noStrike">
                  <a:solidFill>
                    <a:srgbClr val="7B7B7B"/>
                  </a:solidFill>
                  <a:latin typeface="Arial"/>
                  <a:ea typeface="Arial"/>
                  <a:cs typeface="Arial"/>
                  <a:sym typeface="Arial"/>
                </a:rPr>
                <a:t>description and side effects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the data management </a:t>
              </a:r>
              <a:r>
                <a:rPr b="0" i="1" lang="en-US" sz="1400" u="none" cap="none" strike="noStrike">
                  <a:solidFill>
                    <a:srgbClr val="7B7B7B"/>
                  </a:solidFill>
                  <a:latin typeface="Arial"/>
                  <a:ea typeface="Arial"/>
                  <a:cs typeface="Arial"/>
                  <a:sym typeface="Arial"/>
                </a:rPr>
                <a:t>:     Pill_ID (primary key)</a:t>
              </a:r>
              <a:endParaRPr b="0" i="1" sz="2800" u="none" cap="none" strike="noStrike">
                <a:solidFill>
                  <a:srgbClr val="7B7B7B"/>
                </a:solidFill>
                <a:latin typeface="Arial"/>
                <a:ea typeface="Arial"/>
                <a:cs typeface="Arial"/>
                <a:sym typeface="Arial"/>
              </a:endParaRPr>
            </a:p>
          </p:txBody>
        </p:sp>
      </p:grpSp>
      <p:grpSp>
        <p:nvGrpSpPr>
          <p:cNvPr id="440" name="Google Shape;440;p13"/>
          <p:cNvGrpSpPr/>
          <p:nvPr/>
        </p:nvGrpSpPr>
        <p:grpSpPr>
          <a:xfrm>
            <a:off x="6607653" y="3907688"/>
            <a:ext cx="4912789" cy="670338"/>
            <a:chOff x="6713413" y="2732316"/>
            <a:chExt cx="4403159" cy="553998"/>
          </a:xfrm>
        </p:grpSpPr>
        <p:sp>
          <p:nvSpPr>
            <p:cNvPr id="441" name="Google Shape;441;p13"/>
            <p:cNvSpPr/>
            <p:nvPr/>
          </p:nvSpPr>
          <p:spPr>
            <a:xfrm>
              <a:off x="6713413" y="2787665"/>
              <a:ext cx="301598" cy="301598"/>
            </a:xfrm>
            <a:prstGeom prst="ellipse">
              <a:avLst/>
            </a:prstGeom>
            <a:solidFill>
              <a:srgbClr val="34AF27">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2" name="Google Shape;442;p13"/>
            <p:cNvSpPr txBox="1"/>
            <p:nvPr/>
          </p:nvSpPr>
          <p:spPr>
            <a:xfrm>
              <a:off x="6763454" y="2834699"/>
              <a:ext cx="17807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2E3F30"/>
                  </a:solidFill>
                  <a:latin typeface="Arial"/>
                  <a:ea typeface="Arial"/>
                  <a:cs typeface="Arial"/>
                  <a:sym typeface="Arial"/>
                </a:rPr>
                <a:t>User</a:t>
              </a:r>
              <a:endParaRPr b="1" i="1" sz="4000" u="none" cap="none" strike="noStrike">
                <a:solidFill>
                  <a:srgbClr val="2E3F30"/>
                </a:solidFill>
                <a:latin typeface="Arial"/>
                <a:ea typeface="Arial"/>
                <a:cs typeface="Arial"/>
                <a:sym typeface="Arial"/>
              </a:endParaRPr>
            </a:p>
          </p:txBody>
        </p:sp>
        <p:sp>
          <p:nvSpPr>
            <p:cNvPr id="443" name="Google Shape;443;p13"/>
            <p:cNvSpPr txBox="1"/>
            <p:nvPr/>
          </p:nvSpPr>
          <p:spPr>
            <a:xfrm>
              <a:off x="7957067" y="2732316"/>
              <a:ext cx="315950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authentication :    user, email, provider , login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the data management :    User ID (primary key)</a:t>
              </a:r>
              <a:endParaRPr b="0" i="0" sz="1400" u="none" cap="none" strike="noStrike">
                <a:solidFill>
                  <a:srgbClr val="000000"/>
                </a:solidFill>
                <a:latin typeface="Arial"/>
                <a:ea typeface="Arial"/>
                <a:cs typeface="Arial"/>
                <a:sym typeface="Arial"/>
              </a:endParaRPr>
            </a:p>
          </p:txBody>
        </p:sp>
      </p:grpSp>
      <p:grpSp>
        <p:nvGrpSpPr>
          <p:cNvPr id="444" name="Google Shape;444;p13"/>
          <p:cNvGrpSpPr/>
          <p:nvPr/>
        </p:nvGrpSpPr>
        <p:grpSpPr>
          <a:xfrm>
            <a:off x="6607653" y="4930335"/>
            <a:ext cx="5300474" cy="949644"/>
            <a:chOff x="6713413" y="2650033"/>
            <a:chExt cx="5300474" cy="784830"/>
          </a:xfrm>
        </p:grpSpPr>
        <p:sp>
          <p:nvSpPr>
            <p:cNvPr id="445" name="Google Shape;445;p13"/>
            <p:cNvSpPr/>
            <p:nvPr/>
          </p:nvSpPr>
          <p:spPr>
            <a:xfrm>
              <a:off x="6713413" y="2787665"/>
              <a:ext cx="301598" cy="301598"/>
            </a:xfrm>
            <a:prstGeom prst="ellipse">
              <a:avLst/>
            </a:prstGeom>
            <a:solidFill>
              <a:srgbClr val="34AF27">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6" name="Google Shape;446;p13"/>
            <p:cNvSpPr txBox="1"/>
            <p:nvPr/>
          </p:nvSpPr>
          <p:spPr>
            <a:xfrm>
              <a:off x="6763454" y="2834699"/>
              <a:ext cx="17807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2E3F30"/>
                  </a:solidFill>
                  <a:latin typeface="Arial"/>
                  <a:ea typeface="Arial"/>
                  <a:cs typeface="Arial"/>
                  <a:sym typeface="Arial"/>
                </a:rPr>
                <a:t>Alarm </a:t>
              </a:r>
              <a:endParaRPr b="1" i="1" sz="4000" u="none" cap="none" strike="noStrike">
                <a:solidFill>
                  <a:srgbClr val="2E3F30"/>
                </a:solidFill>
                <a:latin typeface="Arial"/>
                <a:ea typeface="Arial"/>
                <a:cs typeface="Arial"/>
                <a:sym typeface="Arial"/>
              </a:endParaRPr>
            </a:p>
          </p:txBody>
        </p:sp>
        <p:sp>
          <p:nvSpPr>
            <p:cNvPr id="447" name="Google Shape;447;p13"/>
            <p:cNvSpPr txBox="1"/>
            <p:nvPr/>
          </p:nvSpPr>
          <p:spPr>
            <a:xfrm>
              <a:off x="8101012" y="2650033"/>
              <a:ext cx="3912875" cy="7848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alarm function :</a:t>
              </a:r>
              <a:r>
                <a:rPr b="0" i="1" lang="en-US" sz="1400" u="none" cap="none" strike="noStrike">
                  <a:solidFill>
                    <a:srgbClr val="7B7B7B"/>
                  </a:solidFill>
                  <a:latin typeface="Arial"/>
                  <a:ea typeface="Arial"/>
                  <a:cs typeface="Arial"/>
                  <a:sym typeface="Arial"/>
                </a:rPr>
                <a:t>     Tme_taking, Name (alarm name)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delivering the information:    </a:t>
              </a:r>
              <a:r>
                <a:rPr b="0" i="1" lang="en-US" sz="1400" u="none" cap="none" strike="noStrike">
                  <a:solidFill>
                    <a:srgbClr val="7B7B7B"/>
                  </a:solidFill>
                  <a:latin typeface="Arial"/>
                  <a:ea typeface="Arial"/>
                  <a:cs typeface="Arial"/>
                  <a:sym typeface="Arial"/>
                </a:rPr>
                <a:t>description and side effects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the data management </a:t>
              </a:r>
              <a:r>
                <a:rPr b="0" i="1" lang="en-US" sz="1400" u="none" cap="none" strike="noStrike">
                  <a:solidFill>
                    <a:srgbClr val="7B7B7B"/>
                  </a:solidFill>
                  <a:latin typeface="Arial"/>
                  <a:ea typeface="Arial"/>
                  <a:cs typeface="Arial"/>
                  <a:sym typeface="Arial"/>
                </a:rPr>
                <a:t>: 	   Pill_ID (primary key)</a:t>
              </a:r>
              <a:endParaRPr b="0" i="1" sz="2800" u="none" cap="none" strike="noStrike">
                <a:solidFill>
                  <a:srgbClr val="7B7B7B"/>
                </a:solidFill>
                <a:latin typeface="Arial"/>
                <a:ea typeface="Arial"/>
                <a:cs typeface="Arial"/>
                <a:sym typeface="Arial"/>
              </a:endParaRPr>
            </a:p>
          </p:txBody>
        </p:sp>
      </p:grpSp>
      <p:pic>
        <p:nvPicPr>
          <p:cNvPr id="448" name="Google Shape;448;p13"/>
          <p:cNvPicPr preferRelativeResize="0"/>
          <p:nvPr/>
        </p:nvPicPr>
        <p:blipFill rotWithShape="1">
          <a:blip r:embed="rId3">
            <a:alphaModFix/>
          </a:blip>
          <a:srcRect b="0" l="0" r="0" t="0"/>
          <a:stretch/>
        </p:blipFill>
        <p:spPr>
          <a:xfrm>
            <a:off x="193500" y="1234500"/>
            <a:ext cx="6077424" cy="5350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cxnSp>
        <p:nvCxnSpPr>
          <p:cNvPr id="454" name="Google Shape;454;p14"/>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455" name="Google Shape;455;p14"/>
          <p:cNvSpPr txBox="1"/>
          <p:nvPr/>
        </p:nvSpPr>
        <p:spPr>
          <a:xfrm>
            <a:off x="1392870" y="181320"/>
            <a:ext cx="565139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3F3F3F"/>
                </a:solidFill>
                <a:latin typeface="Arial"/>
                <a:ea typeface="Arial"/>
                <a:cs typeface="Arial"/>
                <a:sym typeface="Arial"/>
              </a:rPr>
              <a:t>06. Database Model</a:t>
            </a:r>
            <a:endParaRPr b="1" i="0" sz="4000" u="none" cap="none" strike="noStrike">
              <a:solidFill>
                <a:srgbClr val="3F3F3F"/>
              </a:solidFill>
              <a:latin typeface="Arial"/>
              <a:ea typeface="Arial"/>
              <a:cs typeface="Arial"/>
              <a:sym typeface="Arial"/>
            </a:endParaRPr>
          </a:p>
        </p:txBody>
      </p:sp>
      <p:sp>
        <p:nvSpPr>
          <p:cNvPr id="456" name="Google Shape;456;p14"/>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7" name="Google Shape;457;p14"/>
          <p:cNvSpPr/>
          <p:nvPr/>
        </p:nvSpPr>
        <p:spPr>
          <a:xfrm>
            <a:off x="454487" y="1525240"/>
            <a:ext cx="5512207" cy="4610093"/>
          </a:xfrm>
          <a:prstGeom prst="bracketPair">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8" name="Google Shape;458;p14"/>
          <p:cNvSpPr txBox="1"/>
          <p:nvPr/>
        </p:nvSpPr>
        <p:spPr>
          <a:xfrm>
            <a:off x="6607653" y="1504048"/>
            <a:ext cx="163095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rPr b="1" i="1" lang="en-US" sz="3100" u="none" cap="none" strike="noStrike">
                <a:solidFill>
                  <a:srgbClr val="3A3838"/>
                </a:solidFill>
                <a:latin typeface="Arial"/>
                <a:ea typeface="Arial"/>
                <a:cs typeface="Arial"/>
                <a:sym typeface="Arial"/>
              </a:rPr>
              <a:t>Entities</a:t>
            </a:r>
            <a:endParaRPr b="1" i="1" sz="3100" u="none" cap="none" strike="noStrike">
              <a:solidFill>
                <a:srgbClr val="3A3838"/>
              </a:solidFill>
              <a:latin typeface="Arial"/>
              <a:ea typeface="Arial"/>
              <a:cs typeface="Arial"/>
              <a:sym typeface="Arial"/>
            </a:endParaRPr>
          </a:p>
        </p:txBody>
      </p:sp>
      <p:cxnSp>
        <p:nvCxnSpPr>
          <p:cNvPr id="459" name="Google Shape;459;p14"/>
          <p:cNvCxnSpPr/>
          <p:nvPr/>
        </p:nvCxnSpPr>
        <p:spPr>
          <a:xfrm>
            <a:off x="6546136" y="2105612"/>
            <a:ext cx="5687737" cy="0"/>
          </a:xfrm>
          <a:prstGeom prst="straightConnector1">
            <a:avLst/>
          </a:prstGeom>
          <a:noFill/>
          <a:ln cap="flat" cmpd="sng" w="9525">
            <a:solidFill>
              <a:schemeClr val="accent4"/>
            </a:solidFill>
            <a:prstDash val="solid"/>
            <a:miter lim="800000"/>
            <a:headEnd len="sm" w="sm" type="none"/>
            <a:tailEnd len="sm" w="sm" type="none"/>
          </a:ln>
        </p:spPr>
      </p:cxnSp>
      <p:grpSp>
        <p:nvGrpSpPr>
          <p:cNvPr id="460" name="Google Shape;460;p14"/>
          <p:cNvGrpSpPr/>
          <p:nvPr/>
        </p:nvGrpSpPr>
        <p:grpSpPr>
          <a:xfrm>
            <a:off x="6619277" y="3722338"/>
            <a:ext cx="5300474" cy="784830"/>
            <a:chOff x="6713413" y="2650033"/>
            <a:chExt cx="5300474" cy="648620"/>
          </a:xfrm>
        </p:grpSpPr>
        <p:sp>
          <p:nvSpPr>
            <p:cNvPr id="461" name="Google Shape;461;p14"/>
            <p:cNvSpPr/>
            <p:nvPr/>
          </p:nvSpPr>
          <p:spPr>
            <a:xfrm>
              <a:off x="6713413" y="2787665"/>
              <a:ext cx="301598" cy="301598"/>
            </a:xfrm>
            <a:prstGeom prst="ellipse">
              <a:avLst/>
            </a:prstGeom>
            <a:solidFill>
              <a:srgbClr val="34AF27">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2" name="Google Shape;462;p14"/>
            <p:cNvSpPr txBox="1"/>
            <p:nvPr/>
          </p:nvSpPr>
          <p:spPr>
            <a:xfrm>
              <a:off x="6763454" y="2834699"/>
              <a:ext cx="1780778" cy="3306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2E3F30"/>
                  </a:solidFill>
                  <a:latin typeface="Arial"/>
                  <a:ea typeface="Arial"/>
                  <a:cs typeface="Arial"/>
                  <a:sym typeface="Arial"/>
                </a:rPr>
                <a:t>Notification</a:t>
              </a:r>
              <a:endParaRPr b="1" i="1" sz="4000" u="none" cap="none" strike="noStrike">
                <a:solidFill>
                  <a:srgbClr val="2E3F30"/>
                </a:solidFill>
                <a:latin typeface="Arial"/>
                <a:ea typeface="Arial"/>
                <a:cs typeface="Arial"/>
                <a:sym typeface="Arial"/>
              </a:endParaRPr>
            </a:p>
          </p:txBody>
        </p:sp>
        <p:sp>
          <p:nvSpPr>
            <p:cNvPr id="463" name="Google Shape;463;p14"/>
            <p:cNvSpPr txBox="1"/>
            <p:nvPr/>
          </p:nvSpPr>
          <p:spPr>
            <a:xfrm>
              <a:off x="8101012" y="2650033"/>
              <a:ext cx="3912875" cy="6486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searching function :</a:t>
              </a:r>
              <a:r>
                <a:rPr b="0" i="1" lang="en-US" sz="1400" u="none" cap="none" strike="noStrike">
                  <a:solidFill>
                    <a:srgbClr val="7B7B7B"/>
                  </a:solidFill>
                  <a:latin typeface="Arial"/>
                  <a:ea typeface="Arial"/>
                  <a:cs typeface="Arial"/>
                  <a:sym typeface="Arial"/>
                </a:rPr>
                <a:t>  the code, shape, color and name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delivering the information:  </a:t>
              </a:r>
              <a:r>
                <a:rPr b="0" i="1" lang="en-US" sz="1400" u="none" cap="none" strike="noStrike">
                  <a:solidFill>
                    <a:srgbClr val="7B7B7B"/>
                  </a:solidFill>
                  <a:latin typeface="Arial"/>
                  <a:ea typeface="Arial"/>
                  <a:cs typeface="Arial"/>
                  <a:sym typeface="Arial"/>
                </a:rPr>
                <a:t>description and side effects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the data management </a:t>
              </a:r>
              <a:r>
                <a:rPr b="0" i="1" lang="en-US" sz="1400" u="none" cap="none" strike="noStrike">
                  <a:solidFill>
                    <a:srgbClr val="7B7B7B"/>
                  </a:solidFill>
                  <a:latin typeface="Arial"/>
                  <a:ea typeface="Arial"/>
                  <a:cs typeface="Arial"/>
                  <a:sym typeface="Arial"/>
                </a:rPr>
                <a:t>: 	Noti_ID (primary key)</a:t>
              </a:r>
              <a:endParaRPr b="0" i="1" sz="2800" u="none" cap="none" strike="noStrike">
                <a:solidFill>
                  <a:srgbClr val="7B7B7B"/>
                </a:solidFill>
                <a:latin typeface="Arial"/>
                <a:ea typeface="Arial"/>
                <a:cs typeface="Arial"/>
                <a:sym typeface="Arial"/>
              </a:endParaRPr>
            </a:p>
          </p:txBody>
        </p:sp>
      </p:grpSp>
      <p:grpSp>
        <p:nvGrpSpPr>
          <p:cNvPr id="464" name="Google Shape;464;p14"/>
          <p:cNvGrpSpPr/>
          <p:nvPr/>
        </p:nvGrpSpPr>
        <p:grpSpPr>
          <a:xfrm>
            <a:off x="6619277" y="5058335"/>
            <a:ext cx="5376674" cy="643834"/>
            <a:chOff x="6713413" y="2787665"/>
            <a:chExt cx="5376674" cy="532095"/>
          </a:xfrm>
        </p:grpSpPr>
        <p:sp>
          <p:nvSpPr>
            <p:cNvPr id="465" name="Google Shape;465;p14"/>
            <p:cNvSpPr/>
            <p:nvPr/>
          </p:nvSpPr>
          <p:spPr>
            <a:xfrm>
              <a:off x="6713413" y="2787665"/>
              <a:ext cx="301598" cy="301598"/>
            </a:xfrm>
            <a:prstGeom prst="ellipse">
              <a:avLst/>
            </a:prstGeom>
            <a:solidFill>
              <a:srgbClr val="34AF27">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6" name="Google Shape;466;p14"/>
            <p:cNvSpPr txBox="1"/>
            <p:nvPr/>
          </p:nvSpPr>
          <p:spPr>
            <a:xfrm>
              <a:off x="6763454" y="2834699"/>
              <a:ext cx="1780778" cy="3306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2E3F30"/>
                  </a:solidFill>
                  <a:latin typeface="Arial"/>
                  <a:ea typeface="Arial"/>
                  <a:cs typeface="Arial"/>
                  <a:sym typeface="Arial"/>
                </a:rPr>
                <a:t>Survey</a:t>
              </a:r>
              <a:endParaRPr b="1" i="1" sz="4000" u="none" cap="none" strike="noStrike">
                <a:solidFill>
                  <a:srgbClr val="2E3F30"/>
                </a:solidFill>
                <a:latin typeface="Arial"/>
                <a:ea typeface="Arial"/>
                <a:cs typeface="Arial"/>
                <a:sym typeface="Arial"/>
              </a:endParaRPr>
            </a:p>
          </p:txBody>
        </p:sp>
        <p:sp>
          <p:nvSpPr>
            <p:cNvPr id="467" name="Google Shape;467;p14"/>
            <p:cNvSpPr txBox="1"/>
            <p:nvPr/>
          </p:nvSpPr>
          <p:spPr>
            <a:xfrm>
              <a:off x="8177212" y="2861910"/>
              <a:ext cx="3912875" cy="457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7B7B7B"/>
                  </a:solidFill>
                  <a:latin typeface="Arial"/>
                  <a:ea typeface="Arial"/>
                  <a:cs typeface="Arial"/>
                  <a:sym typeface="Arial"/>
                </a:rPr>
                <a:t>For listing the pills : Pill_ID (foreign key), User_ID (forieng key), Item_ID(primary key) </a:t>
              </a:r>
              <a:endParaRPr b="0" i="1" sz="2800" u="none" cap="none" strike="noStrike">
                <a:solidFill>
                  <a:srgbClr val="7B7B7B"/>
                </a:solidFill>
                <a:latin typeface="Arial"/>
                <a:ea typeface="Arial"/>
                <a:cs typeface="Arial"/>
                <a:sym typeface="Arial"/>
              </a:endParaRPr>
            </a:p>
          </p:txBody>
        </p:sp>
      </p:grpSp>
      <p:pic>
        <p:nvPicPr>
          <p:cNvPr id="468" name="Google Shape;468;p14"/>
          <p:cNvPicPr preferRelativeResize="0"/>
          <p:nvPr/>
        </p:nvPicPr>
        <p:blipFill rotWithShape="1">
          <a:blip r:embed="rId3">
            <a:alphaModFix/>
          </a:blip>
          <a:srcRect b="0" l="0" r="0" t="0"/>
          <a:stretch/>
        </p:blipFill>
        <p:spPr>
          <a:xfrm>
            <a:off x="413050" y="1303350"/>
            <a:ext cx="5777200" cy="5259526"/>
          </a:xfrm>
          <a:prstGeom prst="rect">
            <a:avLst/>
          </a:prstGeom>
          <a:noFill/>
          <a:ln cap="flat" cmpd="sng" w="9525">
            <a:solidFill>
              <a:srgbClr val="BFBFBF"/>
            </a:solidFill>
            <a:prstDash val="solid"/>
            <a:miter lim="8000"/>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cxnSp>
        <p:nvCxnSpPr>
          <p:cNvPr id="474" name="Google Shape;474;p16"/>
          <p:cNvCxnSpPr/>
          <p:nvPr/>
        </p:nvCxnSpPr>
        <p:spPr>
          <a:xfrm>
            <a:off x="1462539"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475" name="Google Shape;475;p16"/>
          <p:cNvSpPr txBox="1"/>
          <p:nvPr/>
        </p:nvSpPr>
        <p:spPr>
          <a:xfrm>
            <a:off x="1462538" y="181320"/>
            <a:ext cx="11391145" cy="754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300"/>
              <a:buFont typeface="Arial"/>
              <a:buNone/>
            </a:pPr>
            <a:r>
              <a:rPr b="1" i="0" lang="en-US" sz="4300" u="none" cap="none" strike="noStrike">
                <a:solidFill>
                  <a:srgbClr val="3F3F3F"/>
                </a:solidFill>
                <a:latin typeface="Arial"/>
                <a:ea typeface="Arial"/>
                <a:cs typeface="Arial"/>
                <a:sym typeface="Arial"/>
              </a:rPr>
              <a:t>08. Financial Architecture -  </a:t>
            </a:r>
            <a:r>
              <a:rPr b="1" i="0" lang="en-US" sz="1900" u="none" cap="none" strike="noStrike">
                <a:solidFill>
                  <a:srgbClr val="3F3F3F"/>
                </a:solidFill>
                <a:latin typeface="Arial"/>
                <a:ea typeface="Arial"/>
                <a:cs typeface="Arial"/>
                <a:sym typeface="Arial"/>
              </a:rPr>
              <a:t>Cash Flow</a:t>
            </a:r>
            <a:endParaRPr b="1" i="0" sz="1900" u="none" cap="none" strike="noStrike">
              <a:solidFill>
                <a:srgbClr val="3F3F3F"/>
              </a:solidFill>
              <a:latin typeface="Arial"/>
              <a:ea typeface="Arial"/>
              <a:cs typeface="Arial"/>
              <a:sym typeface="Arial"/>
            </a:endParaRPr>
          </a:p>
        </p:txBody>
      </p:sp>
      <p:sp>
        <p:nvSpPr>
          <p:cNvPr id="476" name="Google Shape;476;p16"/>
          <p:cNvSpPr/>
          <p:nvPr/>
        </p:nvSpPr>
        <p:spPr>
          <a:xfrm flipH="1" rot="10800000">
            <a:off x="1937681"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77" name="Google Shape;477;p16"/>
          <p:cNvPicPr preferRelativeResize="0"/>
          <p:nvPr/>
        </p:nvPicPr>
        <p:blipFill rotWithShape="1">
          <a:blip r:embed="rId3">
            <a:alphaModFix/>
          </a:blip>
          <a:srcRect b="0" l="0" r="0" t="0"/>
          <a:stretch/>
        </p:blipFill>
        <p:spPr>
          <a:xfrm>
            <a:off x="152400" y="1087732"/>
            <a:ext cx="10940895" cy="56178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cxnSp>
        <p:nvCxnSpPr>
          <p:cNvPr id="483" name="Google Shape;483;ga338937e34_2_3"/>
          <p:cNvCxnSpPr/>
          <p:nvPr/>
        </p:nvCxnSpPr>
        <p:spPr>
          <a:xfrm>
            <a:off x="1462539"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484" name="Google Shape;484;ga338937e34_2_3"/>
          <p:cNvSpPr txBox="1"/>
          <p:nvPr/>
        </p:nvSpPr>
        <p:spPr>
          <a:xfrm>
            <a:off x="1462538" y="181320"/>
            <a:ext cx="11391000" cy="75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rPr b="1" i="0" lang="en-US" sz="4300" u="none" cap="none" strike="noStrike">
                <a:solidFill>
                  <a:srgbClr val="3F3F3F"/>
                </a:solidFill>
                <a:latin typeface="Arial"/>
                <a:ea typeface="Arial"/>
                <a:cs typeface="Arial"/>
                <a:sym typeface="Arial"/>
              </a:rPr>
              <a:t>08. Financial Architecture -  </a:t>
            </a:r>
            <a:r>
              <a:rPr b="1" i="0" lang="en-US" sz="1900" u="none" cap="none" strike="noStrike">
                <a:solidFill>
                  <a:srgbClr val="3F3F3F"/>
                </a:solidFill>
                <a:latin typeface="Arial"/>
                <a:ea typeface="Arial"/>
                <a:cs typeface="Arial"/>
                <a:sym typeface="Arial"/>
              </a:rPr>
              <a:t>Cash Flow</a:t>
            </a:r>
            <a:endParaRPr b="1" i="0" sz="1900" u="none" cap="none" strike="noStrike">
              <a:solidFill>
                <a:srgbClr val="3F3F3F"/>
              </a:solidFill>
              <a:latin typeface="Arial"/>
              <a:ea typeface="Arial"/>
              <a:cs typeface="Arial"/>
              <a:sym typeface="Arial"/>
            </a:endParaRPr>
          </a:p>
        </p:txBody>
      </p:sp>
      <p:sp>
        <p:nvSpPr>
          <p:cNvPr id="485" name="Google Shape;485;ga338937e34_2_3"/>
          <p:cNvSpPr/>
          <p:nvPr/>
        </p:nvSpPr>
        <p:spPr>
          <a:xfrm flipH="1" rot="10800000">
            <a:off x="1937681" y="201662"/>
            <a:ext cx="148500" cy="1281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86" name="Google Shape;486;ga338937e34_2_3"/>
          <p:cNvPicPr preferRelativeResize="0"/>
          <p:nvPr/>
        </p:nvPicPr>
        <p:blipFill rotWithShape="1">
          <a:blip r:embed="rId3">
            <a:alphaModFix/>
          </a:blip>
          <a:srcRect b="0" l="0" r="0" t="0"/>
          <a:stretch/>
        </p:blipFill>
        <p:spPr>
          <a:xfrm>
            <a:off x="3095488" y="1127045"/>
            <a:ext cx="6001024" cy="56179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a33bdbe998_5_1"/>
          <p:cNvSpPr txBox="1"/>
          <p:nvPr>
            <p:ph idx="1" type="subTitle"/>
          </p:nvPr>
        </p:nvSpPr>
        <p:spPr>
          <a:xfrm>
            <a:off x="-167" y="1854925"/>
            <a:ext cx="12192000" cy="5003041"/>
          </a:xfrm>
          <a:prstGeom prst="rect">
            <a:avLst/>
          </a:prstGeom>
          <a:noFill/>
          <a:ln>
            <a:noFill/>
          </a:ln>
        </p:spPr>
        <p:txBody>
          <a:bodyPr anchorCtr="0" anchor="t" bIns="121900" lIns="121900" spcFirstLastPara="1" rIns="121900" wrap="square" tIns="121900">
            <a:noAutofit/>
          </a:bodyPr>
          <a:lstStyle/>
          <a:p>
            <a:pPr indent="-457188" lvl="0" marL="609585" rtl="0" algn="just">
              <a:lnSpc>
                <a:spcPct val="90000"/>
              </a:lnSpc>
              <a:spcBef>
                <a:spcPts val="0"/>
              </a:spcBef>
              <a:spcAft>
                <a:spcPts val="0"/>
              </a:spcAft>
              <a:buSzPts val="1800"/>
              <a:buChar char="❏"/>
            </a:pPr>
            <a:r>
              <a:rPr lang="en-US"/>
              <a:t>We have revised the contracts for the Income in the rows 5-10 in our cash flow table which includes different pharmacy companies and supplement stores.</a:t>
            </a:r>
            <a:endParaRPr/>
          </a:p>
          <a:p>
            <a:pPr indent="-457188" lvl="0" marL="609585" rtl="0" algn="just">
              <a:lnSpc>
                <a:spcPct val="90000"/>
              </a:lnSpc>
              <a:spcBef>
                <a:spcPts val="0"/>
              </a:spcBef>
              <a:spcAft>
                <a:spcPts val="0"/>
              </a:spcAft>
              <a:buSzPts val="1800"/>
              <a:buChar char="❏"/>
            </a:pPr>
            <a:r>
              <a:rPr lang="en-US"/>
              <a:t>In the contracts, we see that for the 1st year we have not signed any contracts because we would start hiring the commercial employees from the 2nd year who would start with the contracting process.</a:t>
            </a:r>
            <a:endParaRPr/>
          </a:p>
          <a:p>
            <a:pPr indent="0" lvl="0" marL="0" rtl="0" algn="ctr">
              <a:lnSpc>
                <a:spcPct val="90000"/>
              </a:lnSpc>
              <a:spcBef>
                <a:spcPts val="0"/>
              </a:spcBef>
              <a:spcAft>
                <a:spcPts val="0"/>
              </a:spcAft>
              <a:buSzPts val="2400"/>
              <a:buNone/>
            </a:pPr>
            <a:r>
              <a:rPr lang="en-US"/>
              <a:t>	</a:t>
            </a:r>
            <a:endParaRPr/>
          </a:p>
        </p:txBody>
      </p:sp>
      <p:pic>
        <p:nvPicPr>
          <p:cNvPr id="492" name="Google Shape;492;ga33bdbe998_5_1"/>
          <p:cNvPicPr preferRelativeResize="0"/>
          <p:nvPr/>
        </p:nvPicPr>
        <p:blipFill rotWithShape="1">
          <a:blip r:embed="rId3">
            <a:alphaModFix/>
          </a:blip>
          <a:srcRect b="0" l="0" r="0" t="0"/>
          <a:stretch/>
        </p:blipFill>
        <p:spPr>
          <a:xfrm>
            <a:off x="1" y="4078891"/>
            <a:ext cx="12191999" cy="1230267"/>
          </a:xfrm>
          <a:prstGeom prst="rect">
            <a:avLst/>
          </a:prstGeom>
          <a:noFill/>
          <a:ln>
            <a:noFill/>
          </a:ln>
        </p:spPr>
      </p:pic>
      <p:cxnSp>
        <p:nvCxnSpPr>
          <p:cNvPr id="493" name="Google Shape;493;ga33bdbe998_5_1"/>
          <p:cNvCxnSpPr/>
          <p:nvPr/>
        </p:nvCxnSpPr>
        <p:spPr>
          <a:xfrm>
            <a:off x="1462539"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494" name="Google Shape;494;ga33bdbe998_5_1"/>
          <p:cNvSpPr txBox="1"/>
          <p:nvPr/>
        </p:nvSpPr>
        <p:spPr>
          <a:xfrm>
            <a:off x="1462538" y="181320"/>
            <a:ext cx="11391145" cy="754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300"/>
              <a:buFont typeface="Arial"/>
              <a:buNone/>
            </a:pPr>
            <a:r>
              <a:rPr b="1" i="0" lang="en-US" sz="4300" u="none" cap="none" strike="noStrike">
                <a:solidFill>
                  <a:srgbClr val="3F3F3F"/>
                </a:solidFill>
                <a:latin typeface="Arial"/>
                <a:ea typeface="Arial"/>
                <a:cs typeface="Arial"/>
                <a:sym typeface="Arial"/>
              </a:rPr>
              <a:t>08. Financial Architecture -  </a:t>
            </a:r>
            <a:r>
              <a:rPr b="1" i="0" lang="en-US" sz="1900" u="none" cap="none" strike="noStrike">
                <a:solidFill>
                  <a:srgbClr val="3F3F3F"/>
                </a:solidFill>
                <a:latin typeface="Arial"/>
                <a:ea typeface="Arial"/>
                <a:cs typeface="Arial"/>
                <a:sym typeface="Arial"/>
              </a:rPr>
              <a:t>Cash Flow</a:t>
            </a:r>
            <a:endParaRPr b="1" i="0" sz="1900" u="none" cap="none" strike="noStrike">
              <a:solidFill>
                <a:srgbClr val="3F3F3F"/>
              </a:solidFill>
              <a:latin typeface="Arial"/>
              <a:ea typeface="Arial"/>
              <a:cs typeface="Arial"/>
              <a:sym typeface="Arial"/>
            </a:endParaRPr>
          </a:p>
        </p:txBody>
      </p:sp>
      <p:sp>
        <p:nvSpPr>
          <p:cNvPr id="495" name="Google Shape;495;ga33bdbe998_5_1"/>
          <p:cNvSpPr/>
          <p:nvPr/>
        </p:nvSpPr>
        <p:spPr>
          <a:xfrm flipH="1" rot="10800000">
            <a:off x="1937681"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txBox="1"/>
          <p:nvPr>
            <p:ph type="title"/>
          </p:nvPr>
        </p:nvSpPr>
        <p:spPr>
          <a:xfrm>
            <a:off x="325900" y="55200"/>
            <a:ext cx="11360800" cy="7636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SzPts val="2800"/>
              <a:buNone/>
            </a:pPr>
            <a:r>
              <a:rPr lang="en-US" sz="2667"/>
              <a:t>Contracts Description</a:t>
            </a:r>
            <a:endParaRPr sz="2667"/>
          </a:p>
        </p:txBody>
      </p:sp>
      <p:sp>
        <p:nvSpPr>
          <p:cNvPr id="501" name="Google Shape;501;p49"/>
          <p:cNvSpPr txBox="1"/>
          <p:nvPr>
            <p:ph idx="1" type="body"/>
          </p:nvPr>
        </p:nvSpPr>
        <p:spPr>
          <a:xfrm>
            <a:off x="0" y="558067"/>
            <a:ext cx="12150400" cy="6300000"/>
          </a:xfrm>
          <a:prstGeom prst="rect">
            <a:avLst/>
          </a:prstGeom>
          <a:noFill/>
          <a:ln>
            <a:noFill/>
          </a:ln>
        </p:spPr>
        <p:txBody>
          <a:bodyPr anchorCtr="0" anchor="t" bIns="121900" lIns="121900" spcFirstLastPara="1" rIns="121900" wrap="square" tIns="121900">
            <a:noAutofit/>
          </a:bodyPr>
          <a:lstStyle/>
          <a:p>
            <a:pPr indent="0" lvl="0" marL="0" rtl="0" algn="just">
              <a:lnSpc>
                <a:spcPct val="107916"/>
              </a:lnSpc>
              <a:spcBef>
                <a:spcPts val="0"/>
              </a:spcBef>
              <a:spcAft>
                <a:spcPts val="0"/>
              </a:spcAft>
              <a:buSzPts val="1800"/>
              <a:buNone/>
            </a:pPr>
            <a:r>
              <a:rPr lang="en-US" sz="1467"/>
              <a:t>We would sign contracts with the pharma and supplement companies (as mentioned from rows 5 - 10) to display their ads in our application which would be the source of Income, they are:</a:t>
            </a:r>
            <a:endParaRPr sz="1467"/>
          </a:p>
          <a:p>
            <a:pPr indent="-397921" lvl="0" marL="609585" rtl="0" algn="just">
              <a:lnSpc>
                <a:spcPct val="107916"/>
              </a:lnSpc>
              <a:spcBef>
                <a:spcPts val="1067"/>
              </a:spcBef>
              <a:spcAft>
                <a:spcPts val="0"/>
              </a:spcAft>
              <a:buSzPts val="1100"/>
              <a:buAutoNum type="arabicPeriod"/>
            </a:pPr>
            <a:r>
              <a:rPr lang="en-US" sz="1467" u="sng"/>
              <a:t>MAYO</a:t>
            </a:r>
            <a:r>
              <a:rPr lang="en-US" sz="1467"/>
              <a:t>: Mayo is a company with Spanish capital with headquarters in Barcelona and delegation in Madrid that dedicates its main activity to the training of professionals in human and animal health, and the creation of strategic scientific communication solutions for the pharmaceutical sector.</a:t>
            </a:r>
            <a:br>
              <a:rPr lang="en-US" sz="1467"/>
            </a:br>
            <a:r>
              <a:rPr lang="en-US" sz="1467"/>
              <a:t>This company </a:t>
            </a:r>
            <a:r>
              <a:rPr lang="en-US" sz="1467">
                <a:highlight>
                  <a:srgbClr val="FFFFFF"/>
                </a:highlight>
              </a:rPr>
              <a:t>supports the pharmaceutical industry in the development of its marketing actions and creates continuous training, communication and publication projects together with scientific societies and patient associations.</a:t>
            </a:r>
            <a:endParaRPr sz="1467">
              <a:highlight>
                <a:srgbClr val="FFFFFF"/>
              </a:highlight>
            </a:endParaRPr>
          </a:p>
          <a:p>
            <a:pPr indent="-397921" lvl="0" marL="609585" rtl="0" algn="just">
              <a:lnSpc>
                <a:spcPct val="107916"/>
              </a:lnSpc>
              <a:spcBef>
                <a:spcPts val="0"/>
              </a:spcBef>
              <a:spcAft>
                <a:spcPts val="0"/>
              </a:spcAft>
              <a:buSzPts val="1100"/>
              <a:buAutoNum type="arabicPeriod"/>
            </a:pPr>
            <a:r>
              <a:rPr lang="en-US" sz="1467" u="sng"/>
              <a:t>Nutris</a:t>
            </a:r>
            <a:r>
              <a:rPr lang="en-US" sz="1467"/>
              <a:t>: Nutris is a Spanish company, based in Madrid, specialized in the healthcare field, including food &amp; food supplements, medical nutrition and sport nutrition. Focused in research, development and manufacturing of nutraceutical products.</a:t>
            </a:r>
            <a:endParaRPr sz="1467"/>
          </a:p>
          <a:p>
            <a:pPr indent="-397921" lvl="0" marL="609585" rtl="0" algn="just">
              <a:lnSpc>
                <a:spcPct val="107916"/>
              </a:lnSpc>
              <a:spcBef>
                <a:spcPts val="0"/>
              </a:spcBef>
              <a:spcAft>
                <a:spcPts val="0"/>
              </a:spcAft>
              <a:buSzPts val="1100"/>
              <a:buAutoNum type="arabicPeriod"/>
            </a:pPr>
            <a:r>
              <a:rPr lang="en-US" sz="1467" u="sng"/>
              <a:t>KERN</a:t>
            </a:r>
            <a:r>
              <a:rPr lang="en-US" sz="1467"/>
              <a:t>: Kern Pharma has a formulary that covers 90% of prescription needs. Its portfolio is made up of more than 230 products in more than 660 different presentations that seek to provide solutions to patients and healthcare professionals.</a:t>
            </a:r>
            <a:endParaRPr sz="1467"/>
          </a:p>
          <a:p>
            <a:pPr indent="-397921" lvl="0" marL="609585" rtl="0" algn="just">
              <a:lnSpc>
                <a:spcPct val="107916"/>
              </a:lnSpc>
              <a:spcBef>
                <a:spcPts val="0"/>
              </a:spcBef>
              <a:spcAft>
                <a:spcPts val="0"/>
              </a:spcAft>
              <a:buSzPts val="1100"/>
              <a:buAutoNum type="arabicPeriod"/>
            </a:pPr>
            <a:r>
              <a:rPr lang="en-US" sz="1467" u="sng"/>
              <a:t>Ferrer</a:t>
            </a:r>
            <a:r>
              <a:rPr lang="en-US" sz="1467"/>
              <a:t>: Ferrer is a vertically integrated organization. They offer truly innovative therapeutic solutions in 3 areas, namely: Hospital products, Prescription products and self-care products. In addition, they collaborate in the creation and support of foundations, continuous training of health professionals and are close to patients to detect unmet needs and provide solutions.</a:t>
            </a:r>
            <a:endParaRPr sz="1467"/>
          </a:p>
          <a:p>
            <a:pPr indent="-397921" lvl="0" marL="609585" rtl="0" algn="just">
              <a:lnSpc>
                <a:spcPct val="107916"/>
              </a:lnSpc>
              <a:spcBef>
                <a:spcPts val="0"/>
              </a:spcBef>
              <a:spcAft>
                <a:spcPts val="0"/>
              </a:spcAft>
              <a:buSzPts val="1100"/>
              <a:buAutoNum type="arabicPeriod"/>
            </a:pPr>
            <a:r>
              <a:rPr lang="en-US" sz="1467" u="sng"/>
              <a:t>Farmaciasdirect</a:t>
            </a:r>
            <a:r>
              <a:rPr lang="en-US" sz="1467"/>
              <a:t>: Farmaciasdirect was started in 2015, the year in which it was validated for the sale of EFP (advertising pharmaceutical specialties), appearing in the register of pharmacies authorized for online sales, which is operated by the Spanish Agency for Medicines and Health Products.</a:t>
            </a:r>
            <a:br>
              <a:rPr lang="en-US" sz="1467"/>
            </a:br>
            <a:r>
              <a:rPr lang="en-US" sz="1467"/>
              <a:t>Currently, farmaciasdirect.com has established itself as one of the main channels for purchasing pharmacy and parapharmacy products, not only for offering the best prices on the market, but also for offering a quality service and proximity.</a:t>
            </a:r>
            <a:endParaRPr sz="1467"/>
          </a:p>
          <a:p>
            <a:pPr indent="-397921" lvl="0" marL="609585" rtl="0" algn="just">
              <a:lnSpc>
                <a:spcPct val="107916"/>
              </a:lnSpc>
              <a:spcBef>
                <a:spcPts val="0"/>
              </a:spcBef>
              <a:spcAft>
                <a:spcPts val="0"/>
              </a:spcAft>
              <a:buSzPts val="1100"/>
              <a:buAutoNum type="arabicPeriod"/>
            </a:pPr>
            <a:r>
              <a:rPr lang="en-US" sz="1467" u="sng"/>
              <a:t>Sanitas:</a:t>
            </a:r>
            <a:r>
              <a:rPr lang="en-US" sz="1333">
                <a:latin typeface="Malgun Gothic"/>
                <a:ea typeface="Malgun Gothic"/>
                <a:cs typeface="Malgun Gothic"/>
                <a:sym typeface="Malgun Gothic"/>
              </a:rPr>
              <a:t> </a:t>
            </a:r>
            <a:r>
              <a:rPr lang="en-US" sz="1467"/>
              <a:t>With more than 20 years since its creation, the Sanitas Foundation is conceived as an element of health promotion and social transformation through research, the social integration of people with disabilities and the recognition of medical teaching. Supporting inclusive sport, research and health dissemination in Spain, the development of digital tools and the excellence of the best medical professionals, the Sanitas Foundation develops its objectives of social change, equal access to health and well-being of people. </a:t>
            </a:r>
            <a:br>
              <a:rPr lang="en-US" sz="1467">
                <a:highlight>
                  <a:srgbClr val="FFFFFF"/>
                </a:highlight>
              </a:rPr>
            </a:br>
            <a:r>
              <a:rPr lang="en-US" sz="1467">
                <a:highlight>
                  <a:srgbClr val="FFFFFF"/>
                </a:highlight>
              </a:rPr>
              <a:t> </a:t>
            </a:r>
            <a:br>
              <a:rPr lang="en-US" sz="1467">
                <a:highlight>
                  <a:srgbClr val="FFFFFF"/>
                </a:highlight>
              </a:rPr>
            </a:br>
            <a:endParaRPr sz="1467"/>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cxnSp>
        <p:nvCxnSpPr>
          <p:cNvPr id="108" name="Google Shape;108;p5"/>
          <p:cNvCxnSpPr/>
          <p:nvPr/>
        </p:nvCxnSpPr>
        <p:spPr>
          <a:xfrm flipH="1" rot="10800000">
            <a:off x="1023142" y="1431985"/>
            <a:ext cx="6420395" cy="3410"/>
          </a:xfrm>
          <a:prstGeom prst="straightConnector1">
            <a:avLst/>
          </a:prstGeom>
          <a:noFill/>
          <a:ln cap="flat" cmpd="sng" w="57150">
            <a:solidFill>
              <a:srgbClr val="2FAD22"/>
            </a:solidFill>
            <a:prstDash val="solid"/>
            <a:round/>
            <a:headEnd len="sm" w="sm" type="none"/>
            <a:tailEnd len="sm" w="sm" type="none"/>
          </a:ln>
        </p:spPr>
      </p:cxnSp>
      <p:sp>
        <p:nvSpPr>
          <p:cNvPr id="109" name="Google Shape;109;p5"/>
          <p:cNvSpPr txBox="1"/>
          <p:nvPr/>
        </p:nvSpPr>
        <p:spPr>
          <a:xfrm>
            <a:off x="5945539" y="909374"/>
            <a:ext cx="12843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3F3F3F"/>
                </a:solidFill>
                <a:latin typeface="Arial"/>
                <a:ea typeface="Arial"/>
                <a:cs typeface="Arial"/>
                <a:sym typeface="Arial"/>
              </a:rPr>
              <a:t>1</a:t>
            </a:r>
            <a:r>
              <a:rPr b="1" baseline="30000" i="1" lang="en-US" sz="2000" u="none" cap="none" strike="noStrike">
                <a:solidFill>
                  <a:srgbClr val="3F3F3F"/>
                </a:solidFill>
                <a:latin typeface="Arial"/>
                <a:ea typeface="Arial"/>
                <a:cs typeface="Arial"/>
                <a:sym typeface="Arial"/>
              </a:rPr>
              <a:t>st</a:t>
            </a:r>
            <a:r>
              <a:rPr b="1" i="1" lang="en-US" sz="2000" u="none" cap="none" strike="noStrike">
                <a:solidFill>
                  <a:srgbClr val="3F3F3F"/>
                </a:solidFill>
                <a:latin typeface="Arial"/>
                <a:ea typeface="Arial"/>
                <a:cs typeface="Arial"/>
                <a:sym typeface="Arial"/>
              </a:rPr>
              <a:t> Sprint</a:t>
            </a:r>
            <a:endParaRPr b="1" i="1" sz="2000" u="none" cap="none" strike="noStrike">
              <a:solidFill>
                <a:srgbClr val="3F3F3F"/>
              </a:solidFill>
              <a:latin typeface="Arial"/>
              <a:ea typeface="Arial"/>
              <a:cs typeface="Arial"/>
              <a:sym typeface="Arial"/>
            </a:endParaRPr>
          </a:p>
        </p:txBody>
      </p:sp>
      <p:sp>
        <p:nvSpPr>
          <p:cNvPr id="110" name="Google Shape;110;p5"/>
          <p:cNvSpPr txBox="1"/>
          <p:nvPr/>
        </p:nvSpPr>
        <p:spPr>
          <a:xfrm>
            <a:off x="1351803" y="633133"/>
            <a:ext cx="1665841"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1" lang="en-US" sz="4400" u="none" cap="none" strike="noStrike">
                <a:solidFill>
                  <a:srgbClr val="2E3F30"/>
                </a:solidFill>
                <a:latin typeface="Arial"/>
                <a:ea typeface="Arial"/>
                <a:cs typeface="Arial"/>
                <a:sym typeface="Arial"/>
              </a:rPr>
              <a:t>Index</a:t>
            </a:r>
            <a:endParaRPr b="1" i="1" sz="4000" u="none" cap="none" strike="noStrike">
              <a:solidFill>
                <a:srgbClr val="2E3F30"/>
              </a:solidFill>
              <a:latin typeface="Arial"/>
              <a:ea typeface="Arial"/>
              <a:cs typeface="Arial"/>
              <a:sym typeface="Arial"/>
            </a:endParaRPr>
          </a:p>
        </p:txBody>
      </p:sp>
      <p:pic>
        <p:nvPicPr>
          <p:cNvPr id="111" name="Google Shape;111;p5"/>
          <p:cNvPicPr preferRelativeResize="0"/>
          <p:nvPr/>
        </p:nvPicPr>
        <p:blipFill rotWithShape="1">
          <a:blip r:embed="rId3">
            <a:alphaModFix/>
          </a:blip>
          <a:srcRect b="0" l="0" r="0" t="0"/>
          <a:stretch/>
        </p:blipFill>
        <p:spPr>
          <a:xfrm flipH="1">
            <a:off x="6587703" y="987640"/>
            <a:ext cx="5604297" cy="6858000"/>
          </a:xfrm>
          <a:prstGeom prst="rect">
            <a:avLst/>
          </a:prstGeom>
          <a:noFill/>
          <a:ln>
            <a:noFill/>
          </a:ln>
        </p:spPr>
      </p:pic>
      <p:grpSp>
        <p:nvGrpSpPr>
          <p:cNvPr id="112" name="Google Shape;112;p5"/>
          <p:cNvGrpSpPr/>
          <p:nvPr/>
        </p:nvGrpSpPr>
        <p:grpSpPr>
          <a:xfrm>
            <a:off x="1296978" y="1499357"/>
            <a:ext cx="3636047" cy="461665"/>
            <a:chOff x="1339621" y="1499357"/>
            <a:chExt cx="3636047" cy="461665"/>
          </a:xfrm>
        </p:grpSpPr>
        <p:sp>
          <p:nvSpPr>
            <p:cNvPr id="113" name="Google Shape;113;p5"/>
            <p:cNvSpPr txBox="1"/>
            <p:nvPr/>
          </p:nvSpPr>
          <p:spPr>
            <a:xfrm>
              <a:off x="2289355" y="1499357"/>
              <a:ext cx="268631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292929"/>
                  </a:solidFill>
                  <a:latin typeface="Arial"/>
                  <a:ea typeface="Arial"/>
                  <a:cs typeface="Arial"/>
                  <a:sym typeface="Arial"/>
                </a:rPr>
                <a:t>Project introduction</a:t>
              </a:r>
              <a:endParaRPr b="1" i="1" sz="2400" u="none" cap="none" strike="noStrike">
                <a:solidFill>
                  <a:srgbClr val="292929"/>
                </a:solidFill>
                <a:latin typeface="Arial"/>
                <a:ea typeface="Arial"/>
                <a:cs typeface="Arial"/>
                <a:sym typeface="Arial"/>
              </a:endParaRPr>
            </a:p>
          </p:txBody>
        </p:sp>
        <p:sp>
          <p:nvSpPr>
            <p:cNvPr id="114" name="Google Shape;114;p5"/>
            <p:cNvSpPr txBox="1"/>
            <p:nvPr/>
          </p:nvSpPr>
          <p:spPr>
            <a:xfrm>
              <a:off x="1339621" y="1545523"/>
              <a:ext cx="84510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3F3F3F"/>
                  </a:solidFill>
                  <a:latin typeface="Arial"/>
                  <a:ea typeface="Arial"/>
                  <a:cs typeface="Arial"/>
                  <a:sym typeface="Arial"/>
                </a:rPr>
                <a:t>01   &gt;&gt;</a:t>
              </a:r>
              <a:endParaRPr b="1" i="1" sz="2000" u="none" cap="none" strike="noStrike">
                <a:solidFill>
                  <a:srgbClr val="3F3F3F"/>
                </a:solidFill>
                <a:latin typeface="Arial"/>
                <a:ea typeface="Arial"/>
                <a:cs typeface="Arial"/>
                <a:sym typeface="Arial"/>
              </a:endParaRPr>
            </a:p>
          </p:txBody>
        </p:sp>
      </p:grpSp>
      <p:grpSp>
        <p:nvGrpSpPr>
          <p:cNvPr id="115" name="Google Shape;115;p5"/>
          <p:cNvGrpSpPr/>
          <p:nvPr/>
        </p:nvGrpSpPr>
        <p:grpSpPr>
          <a:xfrm>
            <a:off x="1296978" y="4205180"/>
            <a:ext cx="4307320" cy="461665"/>
            <a:chOff x="1339621" y="3123988"/>
            <a:chExt cx="4307320" cy="461665"/>
          </a:xfrm>
        </p:grpSpPr>
        <p:sp>
          <p:nvSpPr>
            <p:cNvPr id="116" name="Google Shape;116;p5"/>
            <p:cNvSpPr txBox="1"/>
            <p:nvPr/>
          </p:nvSpPr>
          <p:spPr>
            <a:xfrm>
              <a:off x="2289355" y="3123988"/>
              <a:ext cx="335758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292929"/>
                  </a:solidFill>
                  <a:latin typeface="Arial"/>
                  <a:ea typeface="Arial"/>
                  <a:cs typeface="Arial"/>
                  <a:sym typeface="Arial"/>
                </a:rPr>
                <a:t>Use Cases &amp; User stories</a:t>
              </a:r>
              <a:endParaRPr b="1" i="1" sz="2400" u="none" cap="none" strike="noStrike">
                <a:solidFill>
                  <a:srgbClr val="292929"/>
                </a:solidFill>
                <a:latin typeface="Arial"/>
                <a:ea typeface="Arial"/>
                <a:cs typeface="Arial"/>
                <a:sym typeface="Arial"/>
              </a:endParaRPr>
            </a:p>
          </p:txBody>
        </p:sp>
        <p:sp>
          <p:nvSpPr>
            <p:cNvPr id="117" name="Google Shape;117;p5"/>
            <p:cNvSpPr txBox="1"/>
            <p:nvPr/>
          </p:nvSpPr>
          <p:spPr>
            <a:xfrm>
              <a:off x="1339621" y="3170154"/>
              <a:ext cx="84510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3F3F3F"/>
                  </a:solidFill>
                  <a:latin typeface="Arial"/>
                  <a:ea typeface="Arial"/>
                  <a:cs typeface="Arial"/>
                  <a:sym typeface="Arial"/>
                </a:rPr>
                <a:t>05   &gt;&gt;</a:t>
              </a:r>
              <a:endParaRPr b="1" i="1" sz="2000" u="none" cap="none" strike="noStrike">
                <a:solidFill>
                  <a:srgbClr val="3F3F3F"/>
                </a:solidFill>
                <a:latin typeface="Arial"/>
                <a:ea typeface="Arial"/>
                <a:cs typeface="Arial"/>
                <a:sym typeface="Arial"/>
              </a:endParaRPr>
            </a:p>
          </p:txBody>
        </p:sp>
      </p:grpSp>
      <p:grpSp>
        <p:nvGrpSpPr>
          <p:cNvPr id="118" name="Google Shape;118;p5"/>
          <p:cNvGrpSpPr/>
          <p:nvPr/>
        </p:nvGrpSpPr>
        <p:grpSpPr>
          <a:xfrm>
            <a:off x="1296978" y="2165348"/>
            <a:ext cx="4307320" cy="461665"/>
            <a:chOff x="1296978" y="2274647"/>
            <a:chExt cx="4307320" cy="461665"/>
          </a:xfrm>
        </p:grpSpPr>
        <p:sp>
          <p:nvSpPr>
            <p:cNvPr id="119" name="Google Shape;119;p5"/>
            <p:cNvSpPr txBox="1"/>
            <p:nvPr/>
          </p:nvSpPr>
          <p:spPr>
            <a:xfrm>
              <a:off x="1296978" y="2329489"/>
              <a:ext cx="84510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3F3F3F"/>
                  </a:solidFill>
                  <a:latin typeface="Arial"/>
                  <a:ea typeface="Arial"/>
                  <a:cs typeface="Arial"/>
                  <a:sym typeface="Arial"/>
                </a:rPr>
                <a:t>02   &gt;&gt;</a:t>
              </a:r>
              <a:endParaRPr b="1" i="1" sz="2000" u="none" cap="none" strike="noStrike">
                <a:solidFill>
                  <a:srgbClr val="3F3F3F"/>
                </a:solidFill>
                <a:latin typeface="Arial"/>
                <a:ea typeface="Arial"/>
                <a:cs typeface="Arial"/>
                <a:sym typeface="Arial"/>
              </a:endParaRPr>
            </a:p>
          </p:txBody>
        </p:sp>
        <p:sp>
          <p:nvSpPr>
            <p:cNvPr id="120" name="Google Shape;120;p5"/>
            <p:cNvSpPr txBox="1"/>
            <p:nvPr/>
          </p:nvSpPr>
          <p:spPr>
            <a:xfrm>
              <a:off x="2246712" y="2274647"/>
              <a:ext cx="335758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292929"/>
                  </a:solidFill>
                  <a:latin typeface="Arial"/>
                  <a:ea typeface="Arial"/>
                  <a:cs typeface="Arial"/>
                  <a:sym typeface="Arial"/>
                </a:rPr>
                <a:t>General Architecture</a:t>
              </a:r>
              <a:endParaRPr b="1" i="1" sz="2400" u="none" cap="none" strike="noStrike">
                <a:solidFill>
                  <a:srgbClr val="292929"/>
                </a:solidFill>
                <a:latin typeface="Arial"/>
                <a:ea typeface="Arial"/>
                <a:cs typeface="Arial"/>
                <a:sym typeface="Arial"/>
              </a:endParaRPr>
            </a:p>
          </p:txBody>
        </p:sp>
      </p:grpSp>
      <p:grpSp>
        <p:nvGrpSpPr>
          <p:cNvPr id="121" name="Google Shape;121;p5"/>
          <p:cNvGrpSpPr/>
          <p:nvPr/>
        </p:nvGrpSpPr>
        <p:grpSpPr>
          <a:xfrm>
            <a:off x="1296978" y="2857725"/>
            <a:ext cx="3537518" cy="461700"/>
            <a:chOff x="1296978" y="2823232"/>
            <a:chExt cx="3537518" cy="461700"/>
          </a:xfrm>
        </p:grpSpPr>
        <p:sp>
          <p:nvSpPr>
            <p:cNvPr id="122" name="Google Shape;122;p5"/>
            <p:cNvSpPr txBox="1"/>
            <p:nvPr/>
          </p:nvSpPr>
          <p:spPr>
            <a:xfrm>
              <a:off x="2246696" y="2823232"/>
              <a:ext cx="258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292929"/>
                  </a:solidFill>
                  <a:latin typeface="Arial"/>
                  <a:ea typeface="Arial"/>
                  <a:cs typeface="Arial"/>
                  <a:sym typeface="Arial"/>
                </a:rPr>
                <a:t>Requirements</a:t>
              </a:r>
              <a:endParaRPr b="1" i="1" sz="2400" u="none" cap="none" strike="noStrike">
                <a:solidFill>
                  <a:srgbClr val="292929"/>
                </a:solidFill>
                <a:latin typeface="Arial"/>
                <a:ea typeface="Arial"/>
                <a:cs typeface="Arial"/>
                <a:sym typeface="Arial"/>
              </a:endParaRPr>
            </a:p>
          </p:txBody>
        </p:sp>
        <p:sp>
          <p:nvSpPr>
            <p:cNvPr id="123" name="Google Shape;123;p5"/>
            <p:cNvSpPr txBox="1"/>
            <p:nvPr/>
          </p:nvSpPr>
          <p:spPr>
            <a:xfrm>
              <a:off x="1296978" y="2884782"/>
              <a:ext cx="84510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3F3F3F"/>
                  </a:solidFill>
                  <a:latin typeface="Arial"/>
                  <a:ea typeface="Arial"/>
                  <a:cs typeface="Arial"/>
                  <a:sym typeface="Arial"/>
                </a:rPr>
                <a:t>03   &gt;&gt;</a:t>
              </a:r>
              <a:endParaRPr b="1" i="1" sz="2000" u="none" cap="none" strike="noStrike">
                <a:solidFill>
                  <a:srgbClr val="3F3F3F"/>
                </a:solidFill>
                <a:latin typeface="Arial"/>
                <a:ea typeface="Arial"/>
                <a:cs typeface="Arial"/>
                <a:sym typeface="Arial"/>
              </a:endParaRPr>
            </a:p>
          </p:txBody>
        </p:sp>
      </p:grpSp>
      <p:grpSp>
        <p:nvGrpSpPr>
          <p:cNvPr id="124" name="Google Shape;124;p5"/>
          <p:cNvGrpSpPr/>
          <p:nvPr/>
        </p:nvGrpSpPr>
        <p:grpSpPr>
          <a:xfrm>
            <a:off x="1296978" y="5537162"/>
            <a:ext cx="3909134" cy="461665"/>
            <a:chOff x="1351803" y="5388914"/>
            <a:chExt cx="3909134" cy="461665"/>
          </a:xfrm>
        </p:grpSpPr>
        <p:sp>
          <p:nvSpPr>
            <p:cNvPr id="125" name="Google Shape;125;p5"/>
            <p:cNvSpPr txBox="1"/>
            <p:nvPr/>
          </p:nvSpPr>
          <p:spPr>
            <a:xfrm>
              <a:off x="2301537" y="5388914"/>
              <a:ext cx="2959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292929"/>
                  </a:solidFill>
                  <a:latin typeface="Arial"/>
                  <a:ea typeface="Arial"/>
                  <a:cs typeface="Arial"/>
                  <a:sym typeface="Arial"/>
                </a:rPr>
                <a:t>Financial Architecture</a:t>
              </a:r>
              <a:endParaRPr b="1" i="1" sz="2400" u="none" cap="none" strike="noStrike">
                <a:solidFill>
                  <a:srgbClr val="292929"/>
                </a:solidFill>
                <a:latin typeface="Arial"/>
                <a:ea typeface="Arial"/>
                <a:cs typeface="Arial"/>
                <a:sym typeface="Arial"/>
              </a:endParaRPr>
            </a:p>
          </p:txBody>
        </p:sp>
        <p:sp>
          <p:nvSpPr>
            <p:cNvPr id="126" name="Google Shape;126;p5"/>
            <p:cNvSpPr txBox="1"/>
            <p:nvPr/>
          </p:nvSpPr>
          <p:spPr>
            <a:xfrm>
              <a:off x="1351803" y="5435080"/>
              <a:ext cx="83227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3F3F3F"/>
                  </a:solidFill>
                  <a:latin typeface="Arial"/>
                  <a:ea typeface="Arial"/>
                  <a:cs typeface="Arial"/>
                  <a:sym typeface="Arial"/>
                </a:rPr>
                <a:t>06   &gt;&gt;</a:t>
              </a:r>
              <a:endParaRPr b="1" i="1" sz="2000" u="none" cap="none" strike="noStrike">
                <a:solidFill>
                  <a:srgbClr val="3F3F3F"/>
                </a:solidFill>
                <a:latin typeface="Arial"/>
                <a:ea typeface="Arial"/>
                <a:cs typeface="Arial"/>
                <a:sym typeface="Arial"/>
              </a:endParaRPr>
            </a:p>
          </p:txBody>
        </p:sp>
      </p:grpSp>
      <p:grpSp>
        <p:nvGrpSpPr>
          <p:cNvPr id="127" name="Google Shape;127;p5"/>
          <p:cNvGrpSpPr/>
          <p:nvPr/>
        </p:nvGrpSpPr>
        <p:grpSpPr>
          <a:xfrm>
            <a:off x="1296978" y="6203155"/>
            <a:ext cx="4463966" cy="461665"/>
            <a:chOff x="1351803" y="6203155"/>
            <a:chExt cx="4463966" cy="461665"/>
          </a:xfrm>
        </p:grpSpPr>
        <p:sp>
          <p:nvSpPr>
            <p:cNvPr id="128" name="Google Shape;128;p5"/>
            <p:cNvSpPr txBox="1"/>
            <p:nvPr/>
          </p:nvSpPr>
          <p:spPr>
            <a:xfrm>
              <a:off x="2301537" y="6203155"/>
              <a:ext cx="35142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292929"/>
                  </a:solidFill>
                  <a:latin typeface="Arial"/>
                  <a:ea typeface="Arial"/>
                  <a:cs typeface="Arial"/>
                  <a:sym typeface="Arial"/>
                </a:rPr>
                <a:t>Mock up  &amp; Prototype App</a:t>
              </a:r>
              <a:endParaRPr b="1" i="1" sz="2400" u="none" cap="none" strike="noStrike">
                <a:solidFill>
                  <a:srgbClr val="292929"/>
                </a:solidFill>
                <a:latin typeface="Arial"/>
                <a:ea typeface="Arial"/>
                <a:cs typeface="Arial"/>
                <a:sym typeface="Arial"/>
              </a:endParaRPr>
            </a:p>
          </p:txBody>
        </p:sp>
        <p:sp>
          <p:nvSpPr>
            <p:cNvPr id="129" name="Google Shape;129;p5"/>
            <p:cNvSpPr txBox="1"/>
            <p:nvPr/>
          </p:nvSpPr>
          <p:spPr>
            <a:xfrm>
              <a:off x="1351803" y="6249321"/>
              <a:ext cx="83227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3F3F3F"/>
                  </a:solidFill>
                  <a:latin typeface="Arial"/>
                  <a:ea typeface="Arial"/>
                  <a:cs typeface="Arial"/>
                  <a:sym typeface="Arial"/>
                </a:rPr>
                <a:t>07   &gt;&gt;</a:t>
              </a:r>
              <a:endParaRPr b="1" i="1" sz="2000" u="none" cap="none" strike="noStrike">
                <a:solidFill>
                  <a:srgbClr val="3F3F3F"/>
                </a:solidFill>
                <a:latin typeface="Arial"/>
                <a:ea typeface="Arial"/>
                <a:cs typeface="Arial"/>
                <a:sym typeface="Arial"/>
              </a:endParaRPr>
            </a:p>
          </p:txBody>
        </p:sp>
      </p:grpSp>
      <p:grpSp>
        <p:nvGrpSpPr>
          <p:cNvPr id="130" name="Google Shape;130;p5"/>
          <p:cNvGrpSpPr/>
          <p:nvPr/>
        </p:nvGrpSpPr>
        <p:grpSpPr>
          <a:xfrm>
            <a:off x="1296978" y="4871171"/>
            <a:ext cx="3194836" cy="461665"/>
            <a:chOff x="1364627" y="4666146"/>
            <a:chExt cx="3194836" cy="461665"/>
          </a:xfrm>
        </p:grpSpPr>
        <p:sp>
          <p:nvSpPr>
            <p:cNvPr id="131" name="Google Shape;131;p5"/>
            <p:cNvSpPr txBox="1"/>
            <p:nvPr/>
          </p:nvSpPr>
          <p:spPr>
            <a:xfrm>
              <a:off x="2314361" y="4666146"/>
              <a:ext cx="224510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292929"/>
                  </a:solidFill>
                  <a:latin typeface="Arial"/>
                  <a:ea typeface="Arial"/>
                  <a:cs typeface="Arial"/>
                  <a:sym typeface="Arial"/>
                </a:rPr>
                <a:t>Database Model</a:t>
              </a:r>
              <a:endParaRPr b="1" i="1" sz="2400" u="none" cap="none" strike="noStrike">
                <a:solidFill>
                  <a:srgbClr val="292929"/>
                </a:solidFill>
                <a:latin typeface="Arial"/>
                <a:ea typeface="Arial"/>
                <a:cs typeface="Arial"/>
                <a:sym typeface="Arial"/>
              </a:endParaRPr>
            </a:p>
          </p:txBody>
        </p:sp>
        <p:sp>
          <p:nvSpPr>
            <p:cNvPr id="132" name="Google Shape;132;p5"/>
            <p:cNvSpPr txBox="1"/>
            <p:nvPr/>
          </p:nvSpPr>
          <p:spPr>
            <a:xfrm>
              <a:off x="1364627" y="4712312"/>
              <a:ext cx="83227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3F3F3F"/>
                  </a:solidFill>
                  <a:latin typeface="Arial"/>
                  <a:ea typeface="Arial"/>
                  <a:cs typeface="Arial"/>
                  <a:sym typeface="Arial"/>
                </a:rPr>
                <a:t>05   &gt;&gt;</a:t>
              </a:r>
              <a:endParaRPr b="1" i="1" sz="2000" u="none" cap="none" strike="noStrike">
                <a:solidFill>
                  <a:srgbClr val="3F3F3F"/>
                </a:solidFill>
                <a:latin typeface="Arial"/>
                <a:ea typeface="Arial"/>
                <a:cs typeface="Arial"/>
                <a:sym typeface="Arial"/>
              </a:endParaRPr>
            </a:p>
          </p:txBody>
        </p:sp>
      </p:grpSp>
      <p:grpSp>
        <p:nvGrpSpPr>
          <p:cNvPr id="133" name="Google Shape;133;p5"/>
          <p:cNvGrpSpPr/>
          <p:nvPr/>
        </p:nvGrpSpPr>
        <p:grpSpPr>
          <a:xfrm>
            <a:off x="1296978" y="3389812"/>
            <a:ext cx="3098034" cy="611042"/>
            <a:chOff x="1296978" y="3141265"/>
            <a:chExt cx="3098034" cy="611042"/>
          </a:xfrm>
        </p:grpSpPr>
        <p:sp>
          <p:nvSpPr>
            <p:cNvPr id="134" name="Google Shape;134;p5"/>
            <p:cNvSpPr txBox="1"/>
            <p:nvPr/>
          </p:nvSpPr>
          <p:spPr>
            <a:xfrm>
              <a:off x="2246712" y="3141265"/>
              <a:ext cx="2148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292929"/>
                  </a:solidFill>
                  <a:latin typeface="Arial"/>
                  <a:ea typeface="Arial"/>
                  <a:cs typeface="Arial"/>
                  <a:sym typeface="Arial"/>
                </a:rPr>
                <a:t>Sprint planning</a:t>
              </a:r>
              <a:endParaRPr b="1" i="1" sz="2400" u="none" cap="none" strike="noStrike">
                <a:solidFill>
                  <a:srgbClr val="292929"/>
                </a:solidFill>
                <a:latin typeface="Arial"/>
                <a:ea typeface="Arial"/>
                <a:cs typeface="Arial"/>
                <a:sym typeface="Arial"/>
              </a:endParaRPr>
            </a:p>
          </p:txBody>
        </p:sp>
        <p:sp>
          <p:nvSpPr>
            <p:cNvPr id="135" name="Google Shape;135;p5"/>
            <p:cNvSpPr txBox="1"/>
            <p:nvPr/>
          </p:nvSpPr>
          <p:spPr>
            <a:xfrm>
              <a:off x="1296978" y="3352197"/>
              <a:ext cx="84510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3F3F3F"/>
                  </a:solidFill>
                  <a:latin typeface="Arial"/>
                  <a:ea typeface="Arial"/>
                  <a:cs typeface="Arial"/>
                  <a:sym typeface="Arial"/>
                </a:rPr>
                <a:t>04   &gt;&gt;</a:t>
              </a:r>
              <a:endParaRPr b="1" i="1" sz="2000" u="none" cap="none" strike="noStrike">
                <a:solidFill>
                  <a:srgbClr val="3F3F3F"/>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
          <p:cNvSpPr txBox="1"/>
          <p:nvPr>
            <p:ph idx="1" type="body"/>
          </p:nvPr>
        </p:nvSpPr>
        <p:spPr>
          <a:xfrm>
            <a:off x="0" y="1619800"/>
            <a:ext cx="12192000" cy="5238300"/>
          </a:xfrm>
          <a:prstGeom prst="rect">
            <a:avLst/>
          </a:prstGeom>
          <a:noFill/>
          <a:ln>
            <a:noFill/>
          </a:ln>
        </p:spPr>
        <p:txBody>
          <a:bodyPr anchorCtr="0" anchor="t" bIns="121900" lIns="121900" spcFirstLastPara="1" rIns="121900" wrap="square" tIns="121900">
            <a:noAutofit/>
          </a:bodyPr>
          <a:lstStyle/>
          <a:p>
            <a:pPr indent="-423323" lvl="0" marL="609585" rtl="0" algn="l">
              <a:lnSpc>
                <a:spcPct val="90000"/>
              </a:lnSpc>
              <a:spcBef>
                <a:spcPts val="0"/>
              </a:spcBef>
              <a:spcAft>
                <a:spcPts val="0"/>
              </a:spcAft>
              <a:buClr>
                <a:srgbClr val="000000"/>
              </a:buClr>
              <a:buSzPts val="1400"/>
              <a:buChar char="❖"/>
            </a:pPr>
            <a:r>
              <a:rPr lang="en-US" sz="1867">
                <a:solidFill>
                  <a:srgbClr val="000000"/>
                </a:solidFill>
              </a:rPr>
              <a:t>There are some extra rows that have been added in order to prepare to start our business in another country. We have chosen the U.S and would hire some employees to start our business, but the costs associated with it would be considered in the last year.</a:t>
            </a:r>
            <a:endParaRPr sz="1867">
              <a:solidFill>
                <a:srgbClr val="000000"/>
              </a:solidFill>
            </a:endParaRPr>
          </a:p>
          <a:p>
            <a:pPr indent="-423323" lvl="0" marL="609585" rtl="0" algn="l">
              <a:lnSpc>
                <a:spcPct val="90000"/>
              </a:lnSpc>
              <a:spcBef>
                <a:spcPts val="0"/>
              </a:spcBef>
              <a:spcAft>
                <a:spcPts val="0"/>
              </a:spcAft>
              <a:buClr>
                <a:srgbClr val="000000"/>
              </a:buClr>
              <a:buSzPts val="1400"/>
              <a:buChar char="❖"/>
            </a:pPr>
            <a:r>
              <a:rPr lang="en-US" sz="1867">
                <a:solidFill>
                  <a:srgbClr val="000000"/>
                </a:solidFill>
              </a:rPr>
              <a:t>In the last sprint, we were getting some negative values for the cash flow but we overcame that by increasing the costs by planning to start a new business in another country.</a:t>
            </a:r>
            <a:endParaRPr sz="1867">
              <a:solidFill>
                <a:srgbClr val="000000"/>
              </a:solidFill>
            </a:endParaRPr>
          </a:p>
          <a:p>
            <a:pPr indent="-423323" lvl="0" marL="609585" rtl="0" algn="l">
              <a:lnSpc>
                <a:spcPct val="90000"/>
              </a:lnSpc>
              <a:spcBef>
                <a:spcPts val="0"/>
              </a:spcBef>
              <a:spcAft>
                <a:spcPts val="0"/>
              </a:spcAft>
              <a:buClr>
                <a:srgbClr val="000000"/>
              </a:buClr>
              <a:buSzPts val="1400"/>
              <a:buChar char="❖"/>
            </a:pPr>
            <a:r>
              <a:rPr lang="en-US" sz="1867">
                <a:solidFill>
                  <a:srgbClr val="000000"/>
                </a:solidFill>
              </a:rPr>
              <a:t>There is also a Partners profit cell added. We tried to calculate the values by taking 20% from the main value.</a:t>
            </a:r>
            <a:endParaRPr sz="1867">
              <a:solidFill>
                <a:srgbClr val="000000"/>
              </a:solidFill>
            </a:endParaRPr>
          </a:p>
          <a:p>
            <a:pPr indent="-457188" lvl="0" marL="609585" rtl="0" algn="just">
              <a:lnSpc>
                <a:spcPct val="107916"/>
              </a:lnSpc>
              <a:spcBef>
                <a:spcPts val="0"/>
              </a:spcBef>
              <a:spcAft>
                <a:spcPts val="0"/>
              </a:spcAft>
              <a:buClr>
                <a:srgbClr val="000000"/>
              </a:buClr>
              <a:buSzPts val="1800"/>
              <a:buChar char="❖"/>
            </a:pPr>
            <a:r>
              <a:rPr lang="en-US" sz="1867">
                <a:solidFill>
                  <a:srgbClr val="000000"/>
                </a:solidFill>
              </a:rPr>
              <a:t>We have added an additional column for the initial investment of 12000€ for our company which would be as a startup in order to give a push to the company’s financial growth.</a:t>
            </a:r>
            <a:endParaRPr>
              <a:solidFill>
                <a:srgbClr val="000000"/>
              </a:solidFill>
            </a:endParaRPr>
          </a:p>
          <a:p>
            <a:pPr indent="0" lvl="0" marL="0" rtl="0" algn="l">
              <a:lnSpc>
                <a:spcPct val="90000"/>
              </a:lnSpc>
              <a:spcBef>
                <a:spcPts val="1067"/>
              </a:spcBef>
              <a:spcAft>
                <a:spcPts val="2133"/>
              </a:spcAft>
              <a:buSzPts val="1800"/>
              <a:buNone/>
            </a:pPr>
            <a:r>
              <a:t/>
            </a:r>
            <a:endParaRPr sz="2000"/>
          </a:p>
        </p:txBody>
      </p:sp>
      <p:pic>
        <p:nvPicPr>
          <p:cNvPr id="507" name="Google Shape;507;p2"/>
          <p:cNvPicPr preferRelativeResize="0"/>
          <p:nvPr/>
        </p:nvPicPr>
        <p:blipFill rotWithShape="1">
          <a:blip r:embed="rId3">
            <a:alphaModFix/>
          </a:blip>
          <a:srcRect b="0" l="0" r="0" t="0"/>
          <a:stretch/>
        </p:blipFill>
        <p:spPr>
          <a:xfrm>
            <a:off x="-40767" y="4919900"/>
            <a:ext cx="12191997" cy="1938200"/>
          </a:xfrm>
          <a:prstGeom prst="rect">
            <a:avLst/>
          </a:prstGeom>
          <a:noFill/>
          <a:ln>
            <a:noFill/>
          </a:ln>
        </p:spPr>
      </p:pic>
      <p:sp>
        <p:nvSpPr>
          <p:cNvPr id="508" name="Google Shape;508;p2"/>
          <p:cNvSpPr txBox="1"/>
          <p:nvPr/>
        </p:nvSpPr>
        <p:spPr>
          <a:xfrm>
            <a:off x="2699267" y="4672800"/>
            <a:ext cx="880800" cy="190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Investments</a:t>
            </a:r>
            <a:endParaRPr b="0" i="0" sz="800" u="none" cap="none" strike="noStrike">
              <a:solidFill>
                <a:srgbClr val="000000"/>
              </a:solidFill>
              <a:latin typeface="Arial"/>
              <a:ea typeface="Arial"/>
              <a:cs typeface="Arial"/>
              <a:sym typeface="Arial"/>
            </a:endParaRPr>
          </a:p>
        </p:txBody>
      </p:sp>
      <p:cxnSp>
        <p:nvCxnSpPr>
          <p:cNvPr id="509" name="Google Shape;509;p2"/>
          <p:cNvCxnSpPr/>
          <p:nvPr/>
        </p:nvCxnSpPr>
        <p:spPr>
          <a:xfrm>
            <a:off x="1462539"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510" name="Google Shape;510;p2"/>
          <p:cNvSpPr txBox="1"/>
          <p:nvPr/>
        </p:nvSpPr>
        <p:spPr>
          <a:xfrm>
            <a:off x="1462538" y="181320"/>
            <a:ext cx="11391145" cy="754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300"/>
              <a:buFont typeface="Arial"/>
              <a:buNone/>
            </a:pPr>
            <a:r>
              <a:rPr b="1" i="0" lang="en-US" sz="4300" u="none" cap="none" strike="noStrike">
                <a:solidFill>
                  <a:srgbClr val="3F3F3F"/>
                </a:solidFill>
                <a:latin typeface="Arial"/>
                <a:ea typeface="Arial"/>
                <a:cs typeface="Arial"/>
                <a:sym typeface="Arial"/>
              </a:rPr>
              <a:t>08. Financial Architecture -  </a:t>
            </a:r>
            <a:r>
              <a:rPr b="1" i="0" lang="en-US" sz="1900" u="none" cap="none" strike="noStrike">
                <a:solidFill>
                  <a:srgbClr val="3F3F3F"/>
                </a:solidFill>
                <a:latin typeface="Arial"/>
                <a:ea typeface="Arial"/>
                <a:cs typeface="Arial"/>
                <a:sym typeface="Arial"/>
              </a:rPr>
              <a:t>Benefits</a:t>
            </a:r>
            <a:endParaRPr b="1" i="0" sz="1900" u="none" cap="none" strike="noStrike">
              <a:solidFill>
                <a:srgbClr val="3F3F3F"/>
              </a:solidFill>
              <a:latin typeface="Arial"/>
              <a:ea typeface="Arial"/>
              <a:cs typeface="Arial"/>
              <a:sym typeface="Arial"/>
            </a:endParaRPr>
          </a:p>
        </p:txBody>
      </p:sp>
      <p:sp>
        <p:nvSpPr>
          <p:cNvPr id="511" name="Google Shape;511;p2"/>
          <p:cNvSpPr/>
          <p:nvPr/>
        </p:nvSpPr>
        <p:spPr>
          <a:xfrm flipH="1" rot="10800000">
            <a:off x="1937681"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
          <p:cNvSpPr txBox="1"/>
          <p:nvPr>
            <p:ph type="title"/>
          </p:nvPr>
        </p:nvSpPr>
        <p:spPr>
          <a:xfrm>
            <a:off x="415600" y="0"/>
            <a:ext cx="11360800" cy="7636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SzPts val="2800"/>
              <a:buNone/>
            </a:pPr>
            <a:r>
              <a:rPr lang="en-US"/>
              <a:t>NPV, IRR, Payback, ROI and What-if</a:t>
            </a:r>
            <a:endParaRPr/>
          </a:p>
        </p:txBody>
      </p:sp>
      <p:sp>
        <p:nvSpPr>
          <p:cNvPr id="517" name="Google Shape;517;p3"/>
          <p:cNvSpPr txBox="1"/>
          <p:nvPr>
            <p:ph idx="1" type="body"/>
          </p:nvPr>
        </p:nvSpPr>
        <p:spPr>
          <a:xfrm>
            <a:off x="85500" y="763600"/>
            <a:ext cx="12192000" cy="60944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2133"/>
              </a:spcAft>
              <a:buSzPts val="1800"/>
              <a:buNone/>
            </a:pPr>
            <a:r>
              <a:rPr lang="en-US"/>
              <a:t>There is an added initial investment in the 0th year of each of the sheet and no major updates on the NPV, IRR, Payback, ROI and What-if sheets. </a:t>
            </a:r>
            <a:endParaRPr/>
          </a:p>
        </p:txBody>
      </p:sp>
      <p:pic>
        <p:nvPicPr>
          <p:cNvPr id="518" name="Google Shape;518;p3"/>
          <p:cNvPicPr preferRelativeResize="0"/>
          <p:nvPr/>
        </p:nvPicPr>
        <p:blipFill rotWithShape="1">
          <a:blip r:embed="rId3">
            <a:alphaModFix/>
          </a:blip>
          <a:srcRect b="0" l="0" r="0" t="0"/>
          <a:stretch/>
        </p:blipFill>
        <p:spPr>
          <a:xfrm>
            <a:off x="415600" y="1861134"/>
            <a:ext cx="5235667" cy="1347333"/>
          </a:xfrm>
          <a:prstGeom prst="rect">
            <a:avLst/>
          </a:prstGeom>
          <a:noFill/>
          <a:ln>
            <a:noFill/>
          </a:ln>
        </p:spPr>
      </p:pic>
      <p:pic>
        <p:nvPicPr>
          <p:cNvPr id="519" name="Google Shape;519;p3"/>
          <p:cNvPicPr preferRelativeResize="0"/>
          <p:nvPr/>
        </p:nvPicPr>
        <p:blipFill rotWithShape="1">
          <a:blip r:embed="rId4">
            <a:alphaModFix/>
          </a:blip>
          <a:srcRect b="0" l="0" r="0" t="0"/>
          <a:stretch/>
        </p:blipFill>
        <p:spPr>
          <a:xfrm>
            <a:off x="5774934" y="2035367"/>
            <a:ext cx="6307399" cy="1173100"/>
          </a:xfrm>
          <a:prstGeom prst="rect">
            <a:avLst/>
          </a:prstGeom>
          <a:noFill/>
          <a:ln>
            <a:noFill/>
          </a:ln>
        </p:spPr>
      </p:pic>
      <p:pic>
        <p:nvPicPr>
          <p:cNvPr id="520" name="Google Shape;520;p3"/>
          <p:cNvPicPr preferRelativeResize="0"/>
          <p:nvPr/>
        </p:nvPicPr>
        <p:blipFill rotWithShape="1">
          <a:blip r:embed="rId5">
            <a:alphaModFix/>
          </a:blip>
          <a:srcRect b="0" l="0" r="0" t="0"/>
          <a:stretch/>
        </p:blipFill>
        <p:spPr>
          <a:xfrm>
            <a:off x="415600" y="3687401"/>
            <a:ext cx="6060867" cy="2055233"/>
          </a:xfrm>
          <a:prstGeom prst="rect">
            <a:avLst/>
          </a:prstGeom>
          <a:noFill/>
          <a:ln>
            <a:noFill/>
          </a:ln>
        </p:spPr>
      </p:pic>
      <p:pic>
        <p:nvPicPr>
          <p:cNvPr id="521" name="Google Shape;521;p3"/>
          <p:cNvPicPr preferRelativeResize="0"/>
          <p:nvPr/>
        </p:nvPicPr>
        <p:blipFill rotWithShape="1">
          <a:blip r:embed="rId6">
            <a:alphaModFix/>
          </a:blip>
          <a:srcRect b="0" l="0" r="0" t="0"/>
          <a:stretch/>
        </p:blipFill>
        <p:spPr>
          <a:xfrm>
            <a:off x="6692967" y="3758751"/>
            <a:ext cx="5083432" cy="19125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cxnSp>
        <p:nvCxnSpPr>
          <p:cNvPr id="527" name="Google Shape;527;p17"/>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528" name="Google Shape;528;p17"/>
          <p:cNvSpPr txBox="1"/>
          <p:nvPr/>
        </p:nvSpPr>
        <p:spPr>
          <a:xfrm>
            <a:off x="1392870" y="181320"/>
            <a:ext cx="705193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3F3F3F"/>
                </a:solidFill>
                <a:latin typeface="Arial"/>
                <a:ea typeface="Arial"/>
                <a:cs typeface="Arial"/>
                <a:sym typeface="Arial"/>
              </a:rPr>
              <a:t>08. Financial Architecture </a:t>
            </a:r>
            <a:r>
              <a:rPr b="1" i="0" lang="en-US" sz="2000" u="none" cap="none" strike="noStrike">
                <a:solidFill>
                  <a:srgbClr val="3F3F3F"/>
                </a:solidFill>
                <a:latin typeface="Arial"/>
                <a:ea typeface="Arial"/>
                <a:cs typeface="Arial"/>
                <a:sym typeface="Arial"/>
              </a:rPr>
              <a:t>Cash Flow</a:t>
            </a:r>
            <a:endParaRPr b="1" i="0" sz="2000" u="none" cap="none" strike="noStrike">
              <a:solidFill>
                <a:srgbClr val="3F3F3F"/>
              </a:solidFill>
              <a:latin typeface="Arial"/>
              <a:ea typeface="Arial"/>
              <a:cs typeface="Arial"/>
              <a:sym typeface="Arial"/>
            </a:endParaRPr>
          </a:p>
        </p:txBody>
      </p:sp>
      <p:sp>
        <p:nvSpPr>
          <p:cNvPr id="529" name="Google Shape;529;p17"/>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30" name="Google Shape;530;p17"/>
          <p:cNvPicPr preferRelativeResize="0"/>
          <p:nvPr/>
        </p:nvPicPr>
        <p:blipFill rotWithShape="1">
          <a:blip r:embed="rId3">
            <a:alphaModFix/>
          </a:blip>
          <a:srcRect b="0" l="0" r="0" t="0"/>
          <a:stretch/>
        </p:blipFill>
        <p:spPr>
          <a:xfrm>
            <a:off x="1947863" y="1360986"/>
            <a:ext cx="8296275" cy="5133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cxnSp>
        <p:nvCxnSpPr>
          <p:cNvPr id="536" name="Google Shape;536;p20"/>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537" name="Google Shape;537;p20"/>
          <p:cNvSpPr txBox="1"/>
          <p:nvPr/>
        </p:nvSpPr>
        <p:spPr>
          <a:xfrm>
            <a:off x="1392870" y="181320"/>
            <a:ext cx="775814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3F3F3F"/>
                </a:solidFill>
                <a:latin typeface="Arial"/>
                <a:ea typeface="Arial"/>
                <a:cs typeface="Arial"/>
                <a:sym typeface="Arial"/>
              </a:rPr>
              <a:t>08. Financial Architecture </a:t>
            </a:r>
            <a:r>
              <a:rPr b="1" i="0" lang="en-US" sz="2000" u="none" cap="none" strike="noStrike">
                <a:solidFill>
                  <a:srgbClr val="3F3F3F"/>
                </a:solidFill>
                <a:latin typeface="Arial"/>
                <a:ea typeface="Arial"/>
                <a:cs typeface="Arial"/>
                <a:sym typeface="Arial"/>
              </a:rPr>
              <a:t>What –if Scenarios</a:t>
            </a:r>
            <a:endParaRPr b="1" i="0" sz="2000" u="none" cap="none" strike="noStrike">
              <a:solidFill>
                <a:srgbClr val="3F3F3F"/>
              </a:solidFill>
              <a:latin typeface="Arial"/>
              <a:ea typeface="Arial"/>
              <a:cs typeface="Arial"/>
              <a:sym typeface="Arial"/>
            </a:endParaRPr>
          </a:p>
        </p:txBody>
      </p:sp>
      <p:sp>
        <p:nvSpPr>
          <p:cNvPr id="538" name="Google Shape;538;p20"/>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39" name="Google Shape;539;p20"/>
          <p:cNvPicPr preferRelativeResize="0"/>
          <p:nvPr/>
        </p:nvPicPr>
        <p:blipFill rotWithShape="1">
          <a:blip r:embed="rId3">
            <a:alphaModFix/>
          </a:blip>
          <a:srcRect b="0" l="0" r="0" t="0"/>
          <a:stretch/>
        </p:blipFill>
        <p:spPr>
          <a:xfrm>
            <a:off x="160975" y="1197711"/>
            <a:ext cx="11610706" cy="56024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21"/>
          <p:cNvPicPr preferRelativeResize="0"/>
          <p:nvPr/>
        </p:nvPicPr>
        <p:blipFill rotWithShape="1">
          <a:blip r:embed="rId3">
            <a:alphaModFix/>
          </a:blip>
          <a:srcRect b="1689" l="0" r="0" t="0"/>
          <a:stretch/>
        </p:blipFill>
        <p:spPr>
          <a:xfrm>
            <a:off x="925775" y="1231655"/>
            <a:ext cx="2537438" cy="4279086"/>
          </a:xfrm>
          <a:prstGeom prst="roundRect">
            <a:avLst>
              <a:gd fmla="val 16667" name="adj"/>
            </a:avLst>
          </a:prstGeom>
          <a:noFill/>
          <a:ln>
            <a:noFill/>
          </a:ln>
        </p:spPr>
      </p:pic>
      <p:pic>
        <p:nvPicPr>
          <p:cNvPr id="546" name="Google Shape;546;p21"/>
          <p:cNvPicPr preferRelativeResize="0"/>
          <p:nvPr/>
        </p:nvPicPr>
        <p:blipFill rotWithShape="1">
          <a:blip r:embed="rId4">
            <a:alphaModFix/>
          </a:blip>
          <a:srcRect b="8359" l="-38" r="11097" t="-7170"/>
          <a:stretch/>
        </p:blipFill>
        <p:spPr>
          <a:xfrm flipH="1">
            <a:off x="110283" y="697454"/>
            <a:ext cx="3854262" cy="5878056"/>
          </a:xfrm>
          <a:prstGeom prst="rect">
            <a:avLst/>
          </a:prstGeom>
          <a:noFill/>
          <a:ln>
            <a:noFill/>
          </a:ln>
        </p:spPr>
      </p:pic>
      <p:cxnSp>
        <p:nvCxnSpPr>
          <p:cNvPr id="547" name="Google Shape;547;p21"/>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548" name="Google Shape;548;p21"/>
          <p:cNvSpPr txBox="1"/>
          <p:nvPr/>
        </p:nvSpPr>
        <p:spPr>
          <a:xfrm>
            <a:off x="1392870" y="181320"/>
            <a:ext cx="943362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3F3F3F"/>
                </a:solidFill>
                <a:latin typeface="Arial"/>
                <a:ea typeface="Arial"/>
                <a:cs typeface="Arial"/>
                <a:sym typeface="Arial"/>
              </a:rPr>
              <a:t>07. Mockup &amp; Prototype App</a:t>
            </a:r>
            <a:endParaRPr b="1" i="0" sz="4400" u="none" cap="none" strike="noStrike">
              <a:solidFill>
                <a:srgbClr val="3F3F3F"/>
              </a:solidFill>
              <a:latin typeface="Arial"/>
              <a:ea typeface="Arial"/>
              <a:cs typeface="Arial"/>
              <a:sym typeface="Arial"/>
            </a:endParaRPr>
          </a:p>
        </p:txBody>
      </p:sp>
      <p:sp>
        <p:nvSpPr>
          <p:cNvPr id="549" name="Google Shape;549;p21"/>
          <p:cNvSpPr/>
          <p:nvPr/>
        </p:nvSpPr>
        <p:spPr>
          <a:xfrm>
            <a:off x="13245280" y="1128769"/>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0" name="Google Shape;550;p21"/>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51" name="Google Shape;551;p21"/>
          <p:cNvPicPr preferRelativeResize="0"/>
          <p:nvPr/>
        </p:nvPicPr>
        <p:blipFill rotWithShape="1">
          <a:blip r:embed="rId5">
            <a:alphaModFix/>
          </a:blip>
          <a:srcRect b="0" l="0" r="0" t="0"/>
          <a:stretch/>
        </p:blipFill>
        <p:spPr>
          <a:xfrm>
            <a:off x="4515623" y="1303344"/>
            <a:ext cx="2586575" cy="5167236"/>
          </a:xfrm>
          <a:prstGeom prst="rect">
            <a:avLst/>
          </a:prstGeom>
          <a:noFill/>
          <a:ln>
            <a:noFill/>
          </a:ln>
        </p:spPr>
      </p:pic>
      <p:sp>
        <p:nvSpPr>
          <p:cNvPr id="552" name="Google Shape;552;p21"/>
          <p:cNvSpPr txBox="1"/>
          <p:nvPr/>
        </p:nvSpPr>
        <p:spPr>
          <a:xfrm>
            <a:off x="7268790" y="1543168"/>
            <a:ext cx="465121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Function 0 : Sign up, Sign in</a:t>
            </a:r>
            <a:endParaRPr b="0" i="0" sz="2800" u="none" cap="none" strike="noStrike">
              <a:solidFill>
                <a:schemeClr val="dk1"/>
              </a:solidFill>
              <a:latin typeface="Arial"/>
              <a:ea typeface="Arial"/>
              <a:cs typeface="Arial"/>
              <a:sym typeface="Arial"/>
            </a:endParaRPr>
          </a:p>
        </p:txBody>
      </p:sp>
      <p:cxnSp>
        <p:nvCxnSpPr>
          <p:cNvPr id="553" name="Google Shape;553;p21"/>
          <p:cNvCxnSpPr/>
          <p:nvPr/>
        </p:nvCxnSpPr>
        <p:spPr>
          <a:xfrm>
            <a:off x="8895550" y="2200013"/>
            <a:ext cx="1008000" cy="0"/>
          </a:xfrm>
          <a:prstGeom prst="straightConnector1">
            <a:avLst/>
          </a:prstGeom>
          <a:noFill/>
          <a:ln cap="flat" cmpd="sng" w="28575">
            <a:solidFill>
              <a:schemeClr val="accent1"/>
            </a:solidFill>
            <a:prstDash val="solid"/>
            <a:miter lim="800000"/>
            <a:headEnd len="sm" w="sm" type="none"/>
            <a:tailEnd len="sm" w="sm" type="none"/>
          </a:ln>
        </p:spPr>
      </p:cxnSp>
      <p:sp>
        <p:nvSpPr>
          <p:cNvPr id="554" name="Google Shape;554;p21"/>
          <p:cNvSpPr txBox="1"/>
          <p:nvPr/>
        </p:nvSpPr>
        <p:spPr>
          <a:xfrm>
            <a:off x="7440007" y="2561865"/>
            <a:ext cx="4352037"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Basically, User can join the application with Username (email) and password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Also, User can use the google or facebook account for sign up , sign in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cxnSp>
        <p:nvCxnSpPr>
          <p:cNvPr id="560" name="Google Shape;560;p23"/>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561" name="Google Shape;561;p23"/>
          <p:cNvSpPr txBox="1"/>
          <p:nvPr/>
        </p:nvSpPr>
        <p:spPr>
          <a:xfrm>
            <a:off x="1392870" y="181320"/>
            <a:ext cx="857409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3F3F3F"/>
                </a:solidFill>
                <a:latin typeface="Arial"/>
                <a:ea typeface="Arial"/>
                <a:cs typeface="Arial"/>
                <a:sym typeface="Arial"/>
              </a:rPr>
              <a:t>07. Mockup &amp; Prototype App</a:t>
            </a:r>
            <a:endParaRPr b="1" i="0" sz="4400" u="none" cap="none" strike="noStrike">
              <a:solidFill>
                <a:srgbClr val="3F3F3F"/>
              </a:solidFill>
              <a:latin typeface="Arial"/>
              <a:ea typeface="Arial"/>
              <a:cs typeface="Arial"/>
              <a:sym typeface="Arial"/>
            </a:endParaRPr>
          </a:p>
        </p:txBody>
      </p:sp>
      <p:sp>
        <p:nvSpPr>
          <p:cNvPr id="562" name="Google Shape;562;p23"/>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3" name="Google Shape;563;p23"/>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64" name="Google Shape;564;p23"/>
          <p:cNvPicPr preferRelativeResize="0"/>
          <p:nvPr/>
        </p:nvPicPr>
        <p:blipFill rotWithShape="1">
          <a:blip r:embed="rId3">
            <a:alphaModFix/>
          </a:blip>
          <a:srcRect b="0" l="0" r="0" t="0"/>
          <a:stretch/>
        </p:blipFill>
        <p:spPr>
          <a:xfrm>
            <a:off x="930883" y="1330221"/>
            <a:ext cx="2704837" cy="4798707"/>
          </a:xfrm>
          <a:prstGeom prst="roundRect">
            <a:avLst>
              <a:gd fmla="val 16667" name="adj"/>
            </a:avLst>
          </a:prstGeom>
          <a:noFill/>
          <a:ln>
            <a:noFill/>
          </a:ln>
        </p:spPr>
      </p:pic>
      <p:pic>
        <p:nvPicPr>
          <p:cNvPr id="565" name="Google Shape;565;p23"/>
          <p:cNvPicPr preferRelativeResize="0"/>
          <p:nvPr/>
        </p:nvPicPr>
        <p:blipFill rotWithShape="1">
          <a:blip r:embed="rId4">
            <a:alphaModFix/>
          </a:blip>
          <a:srcRect b="0" l="0" r="0" t="0"/>
          <a:stretch/>
        </p:blipFill>
        <p:spPr>
          <a:xfrm>
            <a:off x="5943600" y="8868850"/>
            <a:ext cx="3168336" cy="5264204"/>
          </a:xfrm>
          <a:prstGeom prst="rect">
            <a:avLst/>
          </a:prstGeom>
          <a:noFill/>
          <a:ln>
            <a:noFill/>
          </a:ln>
        </p:spPr>
      </p:pic>
      <p:pic>
        <p:nvPicPr>
          <p:cNvPr id="566" name="Google Shape;566;p23"/>
          <p:cNvPicPr preferRelativeResize="0"/>
          <p:nvPr/>
        </p:nvPicPr>
        <p:blipFill rotWithShape="1">
          <a:blip r:embed="rId5">
            <a:alphaModFix/>
          </a:blip>
          <a:srcRect b="0" l="0" r="0" t="0"/>
          <a:stretch/>
        </p:blipFill>
        <p:spPr>
          <a:xfrm>
            <a:off x="11946006" y="8258994"/>
            <a:ext cx="3902857" cy="6858000"/>
          </a:xfrm>
          <a:prstGeom prst="rect">
            <a:avLst/>
          </a:prstGeom>
          <a:noFill/>
          <a:ln>
            <a:noFill/>
          </a:ln>
        </p:spPr>
      </p:pic>
      <p:pic>
        <p:nvPicPr>
          <p:cNvPr id="567" name="Google Shape;567;p23"/>
          <p:cNvPicPr preferRelativeResize="0"/>
          <p:nvPr/>
        </p:nvPicPr>
        <p:blipFill rotWithShape="1">
          <a:blip r:embed="rId6">
            <a:alphaModFix/>
          </a:blip>
          <a:srcRect b="0" l="0" r="0" t="0"/>
          <a:stretch/>
        </p:blipFill>
        <p:spPr>
          <a:xfrm>
            <a:off x="4578353" y="1350541"/>
            <a:ext cx="2704837" cy="5211997"/>
          </a:xfrm>
          <a:prstGeom prst="rect">
            <a:avLst/>
          </a:prstGeom>
          <a:noFill/>
          <a:ln>
            <a:noFill/>
          </a:ln>
        </p:spPr>
      </p:pic>
      <p:sp>
        <p:nvSpPr>
          <p:cNvPr id="568" name="Google Shape;568;p23"/>
          <p:cNvSpPr txBox="1"/>
          <p:nvPr/>
        </p:nvSpPr>
        <p:spPr>
          <a:xfrm>
            <a:off x="7933076" y="1554302"/>
            <a:ext cx="375641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Function 1 : Searching</a:t>
            </a:r>
            <a:endParaRPr b="0" i="0" sz="2800" u="none" cap="none" strike="noStrike">
              <a:solidFill>
                <a:schemeClr val="dk1"/>
              </a:solidFill>
              <a:latin typeface="Arial"/>
              <a:ea typeface="Arial"/>
              <a:cs typeface="Arial"/>
              <a:sym typeface="Arial"/>
            </a:endParaRPr>
          </a:p>
        </p:txBody>
      </p:sp>
      <p:cxnSp>
        <p:nvCxnSpPr>
          <p:cNvPr id="569" name="Google Shape;569;p23"/>
          <p:cNvCxnSpPr/>
          <p:nvPr/>
        </p:nvCxnSpPr>
        <p:spPr>
          <a:xfrm>
            <a:off x="9112440" y="2211147"/>
            <a:ext cx="1008000" cy="0"/>
          </a:xfrm>
          <a:prstGeom prst="straightConnector1">
            <a:avLst/>
          </a:prstGeom>
          <a:noFill/>
          <a:ln cap="flat" cmpd="sng" w="28575">
            <a:solidFill>
              <a:schemeClr val="accent1"/>
            </a:solidFill>
            <a:prstDash val="solid"/>
            <a:miter lim="800000"/>
            <a:headEnd len="sm" w="sm" type="none"/>
            <a:tailEnd len="sm" w="sm" type="none"/>
          </a:ln>
        </p:spPr>
      </p:cxnSp>
      <p:sp>
        <p:nvSpPr>
          <p:cNvPr id="570" name="Google Shape;570;p23"/>
          <p:cNvSpPr txBox="1"/>
          <p:nvPr/>
        </p:nvSpPr>
        <p:spPr>
          <a:xfrm>
            <a:off x="7656897" y="2572999"/>
            <a:ext cx="4352037"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The user can see the detailed information like the name of pills, description and side effects of pills.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71" name="Google Shape;571;p23"/>
          <p:cNvPicPr preferRelativeResize="0"/>
          <p:nvPr/>
        </p:nvPicPr>
        <p:blipFill rotWithShape="1">
          <a:blip r:embed="rId7">
            <a:alphaModFix/>
          </a:blip>
          <a:srcRect b="8359" l="-38" r="11097" t="-7170"/>
          <a:stretch/>
        </p:blipFill>
        <p:spPr>
          <a:xfrm flipH="1">
            <a:off x="146078" y="739723"/>
            <a:ext cx="3987849" cy="58780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cxnSp>
        <p:nvCxnSpPr>
          <p:cNvPr id="577" name="Google Shape;577;p24"/>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578" name="Google Shape;578;p24"/>
          <p:cNvSpPr txBox="1"/>
          <p:nvPr/>
        </p:nvSpPr>
        <p:spPr>
          <a:xfrm>
            <a:off x="1392870" y="181320"/>
            <a:ext cx="7213385"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3F3F3F"/>
                </a:solidFill>
                <a:latin typeface="Arial"/>
                <a:ea typeface="Arial"/>
                <a:cs typeface="Arial"/>
                <a:sym typeface="Arial"/>
              </a:rPr>
              <a:t>07. Mockup &amp; Prototype App</a:t>
            </a:r>
            <a:endParaRPr b="1" i="0" sz="4400" u="none" cap="none" strike="noStrike">
              <a:solidFill>
                <a:srgbClr val="3F3F3F"/>
              </a:solidFill>
              <a:latin typeface="Arial"/>
              <a:ea typeface="Arial"/>
              <a:cs typeface="Arial"/>
              <a:sym typeface="Arial"/>
            </a:endParaRPr>
          </a:p>
        </p:txBody>
      </p:sp>
      <p:sp>
        <p:nvSpPr>
          <p:cNvPr id="579" name="Google Shape;579;p2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0" name="Google Shape;580;p24"/>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81" name="Google Shape;581;p24"/>
          <p:cNvPicPr preferRelativeResize="0"/>
          <p:nvPr/>
        </p:nvPicPr>
        <p:blipFill rotWithShape="1">
          <a:blip r:embed="rId3">
            <a:alphaModFix/>
          </a:blip>
          <a:srcRect b="0" l="0" r="0" t="0"/>
          <a:stretch/>
        </p:blipFill>
        <p:spPr>
          <a:xfrm>
            <a:off x="374240" y="1167886"/>
            <a:ext cx="3168336" cy="5264204"/>
          </a:xfrm>
          <a:prstGeom prst="rect">
            <a:avLst/>
          </a:prstGeom>
          <a:noFill/>
          <a:ln>
            <a:noFill/>
          </a:ln>
        </p:spPr>
      </p:pic>
      <p:pic>
        <p:nvPicPr>
          <p:cNvPr id="582" name="Google Shape;582;p24"/>
          <p:cNvPicPr preferRelativeResize="0"/>
          <p:nvPr/>
        </p:nvPicPr>
        <p:blipFill rotWithShape="1">
          <a:blip r:embed="rId4">
            <a:alphaModFix/>
          </a:blip>
          <a:srcRect b="0" l="0" r="0" t="0"/>
          <a:stretch/>
        </p:blipFill>
        <p:spPr>
          <a:xfrm>
            <a:off x="11946006" y="8258994"/>
            <a:ext cx="3902857" cy="6858000"/>
          </a:xfrm>
          <a:prstGeom prst="rect">
            <a:avLst/>
          </a:prstGeom>
          <a:noFill/>
          <a:ln>
            <a:noFill/>
          </a:ln>
        </p:spPr>
      </p:pic>
      <p:sp>
        <p:nvSpPr>
          <p:cNvPr id="583" name="Google Shape;583;p24"/>
          <p:cNvSpPr txBox="1"/>
          <p:nvPr/>
        </p:nvSpPr>
        <p:spPr>
          <a:xfrm>
            <a:off x="3898289" y="1949537"/>
            <a:ext cx="430624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Function 2 : Setting Alarm</a:t>
            </a:r>
            <a:endParaRPr b="0" i="0" sz="2800" u="none" cap="none" strike="noStrike">
              <a:solidFill>
                <a:schemeClr val="dk1"/>
              </a:solidFill>
              <a:latin typeface="Arial"/>
              <a:ea typeface="Arial"/>
              <a:cs typeface="Arial"/>
              <a:sym typeface="Arial"/>
            </a:endParaRPr>
          </a:p>
        </p:txBody>
      </p:sp>
      <p:cxnSp>
        <p:nvCxnSpPr>
          <p:cNvPr id="584" name="Google Shape;584;p24"/>
          <p:cNvCxnSpPr/>
          <p:nvPr/>
        </p:nvCxnSpPr>
        <p:spPr>
          <a:xfrm>
            <a:off x="8961968" y="2211147"/>
            <a:ext cx="1008000" cy="0"/>
          </a:xfrm>
          <a:prstGeom prst="straightConnector1">
            <a:avLst/>
          </a:prstGeom>
          <a:noFill/>
          <a:ln cap="flat" cmpd="sng" w="28575">
            <a:solidFill>
              <a:schemeClr val="accent1"/>
            </a:solidFill>
            <a:prstDash val="solid"/>
            <a:miter lim="800000"/>
            <a:headEnd len="sm" w="sm" type="none"/>
            <a:tailEnd len="sm" w="sm" type="none"/>
          </a:ln>
        </p:spPr>
      </p:cxnSp>
      <p:sp>
        <p:nvSpPr>
          <p:cNvPr id="585" name="Google Shape;585;p24"/>
          <p:cNvSpPr txBox="1"/>
          <p:nvPr/>
        </p:nvSpPr>
        <p:spPr>
          <a:xfrm>
            <a:off x="3671558" y="2969239"/>
            <a:ext cx="4352037"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The users can check the pills they are taking. Moreover, they can set alarm in this pill box page.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The pill box can be modified with the button next to the pill box. They can remove the pill which they don’t want to take anymore.</a:t>
            </a:r>
            <a:endParaRPr b="0" i="0" sz="1800" u="none" cap="none" strike="noStrike">
              <a:solidFill>
                <a:schemeClr val="dk1"/>
              </a:solidFill>
              <a:latin typeface="Arial"/>
              <a:ea typeface="Arial"/>
              <a:cs typeface="Arial"/>
              <a:sym typeface="Arial"/>
            </a:endParaRPr>
          </a:p>
        </p:txBody>
      </p:sp>
      <p:pic>
        <p:nvPicPr>
          <p:cNvPr id="586" name="Google Shape;586;p24"/>
          <p:cNvPicPr preferRelativeResize="0"/>
          <p:nvPr/>
        </p:nvPicPr>
        <p:blipFill rotWithShape="1">
          <a:blip r:embed="rId5">
            <a:alphaModFix/>
          </a:blip>
          <a:srcRect b="0" l="0" r="0" t="0"/>
          <a:stretch/>
        </p:blipFill>
        <p:spPr>
          <a:xfrm>
            <a:off x="8606255" y="0"/>
            <a:ext cx="30861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cxnSp>
        <p:nvCxnSpPr>
          <p:cNvPr id="592" name="Google Shape;592;ga338937e34_3_0"/>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593" name="Google Shape;593;ga338937e34_3_0"/>
          <p:cNvSpPr txBox="1"/>
          <p:nvPr/>
        </p:nvSpPr>
        <p:spPr>
          <a:xfrm>
            <a:off x="1392877" y="181325"/>
            <a:ext cx="96171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3F3F3F"/>
                </a:solidFill>
                <a:latin typeface="Arial"/>
                <a:ea typeface="Arial"/>
                <a:cs typeface="Arial"/>
                <a:sym typeface="Arial"/>
              </a:rPr>
              <a:t>07. Mockup &amp; Prototype App</a:t>
            </a:r>
            <a:endParaRPr b="1" i="0" sz="4400" u="none" cap="none" strike="noStrike">
              <a:solidFill>
                <a:srgbClr val="3F3F3F"/>
              </a:solidFill>
              <a:latin typeface="Arial"/>
              <a:ea typeface="Arial"/>
              <a:cs typeface="Arial"/>
              <a:sym typeface="Arial"/>
            </a:endParaRPr>
          </a:p>
        </p:txBody>
      </p:sp>
      <p:sp>
        <p:nvSpPr>
          <p:cNvPr id="594" name="Google Shape;594;ga338937e34_3_0"/>
          <p:cNvSpPr/>
          <p:nvPr/>
        </p:nvSpPr>
        <p:spPr>
          <a:xfrm flipH="1" rot="10800000">
            <a:off x="1868012" y="201662"/>
            <a:ext cx="148500" cy="1281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95" name="Google Shape;595;ga338937e34_3_0"/>
          <p:cNvPicPr preferRelativeResize="0"/>
          <p:nvPr/>
        </p:nvPicPr>
        <p:blipFill rotWithShape="1">
          <a:blip r:embed="rId3">
            <a:alphaModFix/>
          </a:blip>
          <a:srcRect b="0" l="0" r="0" t="0"/>
          <a:stretch/>
        </p:blipFill>
        <p:spPr>
          <a:xfrm>
            <a:off x="566674" y="1371211"/>
            <a:ext cx="2838407" cy="4987575"/>
          </a:xfrm>
          <a:prstGeom prst="rect">
            <a:avLst/>
          </a:prstGeom>
          <a:noFill/>
          <a:ln>
            <a:noFill/>
          </a:ln>
        </p:spPr>
      </p:pic>
      <p:pic>
        <p:nvPicPr>
          <p:cNvPr id="596" name="Google Shape;596;ga338937e34_3_0"/>
          <p:cNvPicPr preferRelativeResize="0"/>
          <p:nvPr/>
        </p:nvPicPr>
        <p:blipFill rotWithShape="1">
          <a:blip r:embed="rId4">
            <a:alphaModFix/>
          </a:blip>
          <a:srcRect b="0" l="0" r="0" t="0"/>
          <a:stretch/>
        </p:blipFill>
        <p:spPr>
          <a:xfrm>
            <a:off x="4406230" y="1272926"/>
            <a:ext cx="7219096" cy="50858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6"/>
          <p:cNvSpPr txBox="1"/>
          <p:nvPr/>
        </p:nvSpPr>
        <p:spPr>
          <a:xfrm>
            <a:off x="1010592" y="470368"/>
            <a:ext cx="2753318"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1" lang="en-US" sz="4400" u="none" cap="none" strike="noStrike">
                <a:solidFill>
                  <a:srgbClr val="195713"/>
                </a:solidFill>
                <a:latin typeface="Arial"/>
                <a:ea typeface="Arial"/>
                <a:cs typeface="Arial"/>
                <a:sym typeface="Arial"/>
              </a:rPr>
              <a:t>Moreover</a:t>
            </a:r>
            <a:endParaRPr b="1" i="1" sz="4000" u="none" cap="none" strike="noStrike">
              <a:solidFill>
                <a:srgbClr val="2E3F30"/>
              </a:solidFill>
              <a:latin typeface="Arial"/>
              <a:ea typeface="Arial"/>
              <a:cs typeface="Arial"/>
              <a:sym typeface="Arial"/>
            </a:endParaRPr>
          </a:p>
        </p:txBody>
      </p:sp>
      <p:sp>
        <p:nvSpPr>
          <p:cNvPr id="602" name="Google Shape;602;p26"/>
          <p:cNvSpPr txBox="1"/>
          <p:nvPr/>
        </p:nvSpPr>
        <p:spPr>
          <a:xfrm>
            <a:off x="3763910" y="855088"/>
            <a:ext cx="24688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If you want to see more details..</a:t>
            </a:r>
            <a:endParaRPr b="1" i="1" sz="1200" u="none" cap="none" strike="noStrike">
              <a:solidFill>
                <a:srgbClr val="455F48"/>
              </a:solidFill>
              <a:latin typeface="Arial"/>
              <a:ea typeface="Arial"/>
              <a:cs typeface="Arial"/>
              <a:sym typeface="Arial"/>
            </a:endParaRPr>
          </a:p>
        </p:txBody>
      </p:sp>
      <p:pic>
        <p:nvPicPr>
          <p:cNvPr id="603" name="Google Shape;603;p26"/>
          <p:cNvPicPr preferRelativeResize="0"/>
          <p:nvPr/>
        </p:nvPicPr>
        <p:blipFill rotWithShape="1">
          <a:blip r:embed="rId3">
            <a:alphaModFix/>
          </a:blip>
          <a:srcRect b="0" l="0" r="0" t="0"/>
          <a:stretch/>
        </p:blipFill>
        <p:spPr>
          <a:xfrm>
            <a:off x="338333" y="1624529"/>
            <a:ext cx="3864980" cy="4587009"/>
          </a:xfrm>
          <a:prstGeom prst="rect">
            <a:avLst/>
          </a:prstGeom>
          <a:noFill/>
          <a:ln>
            <a:noFill/>
          </a:ln>
        </p:spPr>
      </p:pic>
      <p:pic>
        <p:nvPicPr>
          <p:cNvPr id="604" name="Google Shape;604;p26"/>
          <p:cNvPicPr preferRelativeResize="0"/>
          <p:nvPr/>
        </p:nvPicPr>
        <p:blipFill rotWithShape="1">
          <a:blip r:embed="rId4">
            <a:alphaModFix/>
          </a:blip>
          <a:srcRect b="0" l="0" r="0" t="0"/>
          <a:stretch/>
        </p:blipFill>
        <p:spPr>
          <a:xfrm>
            <a:off x="4968240" y="1624529"/>
            <a:ext cx="6294120" cy="46084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8"/>
          <p:cNvSpPr txBox="1"/>
          <p:nvPr/>
        </p:nvSpPr>
        <p:spPr>
          <a:xfrm>
            <a:off x="1345872" y="1528314"/>
            <a:ext cx="3799152"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1" lang="en-US" sz="4400" u="none" cap="none" strike="noStrike">
                <a:solidFill>
                  <a:srgbClr val="195713"/>
                </a:solidFill>
                <a:latin typeface="Arial"/>
                <a:ea typeface="Arial"/>
                <a:cs typeface="Arial"/>
                <a:sym typeface="Arial"/>
              </a:rPr>
              <a:t>Issues</a:t>
            </a:r>
            <a:endParaRPr b="1" i="1" sz="4000" u="none" cap="none" strike="noStrike">
              <a:solidFill>
                <a:srgbClr val="2E3F30"/>
              </a:solidFill>
              <a:latin typeface="Arial"/>
              <a:ea typeface="Arial"/>
              <a:cs typeface="Arial"/>
              <a:sym typeface="Arial"/>
            </a:endParaRPr>
          </a:p>
        </p:txBody>
      </p:sp>
      <p:pic>
        <p:nvPicPr>
          <p:cNvPr id="610" name="Google Shape;610;p28"/>
          <p:cNvPicPr preferRelativeResize="0"/>
          <p:nvPr/>
        </p:nvPicPr>
        <p:blipFill rotWithShape="1">
          <a:blip r:embed="rId3">
            <a:alphaModFix/>
          </a:blip>
          <a:srcRect b="0" l="0" r="0" t="0"/>
          <a:stretch/>
        </p:blipFill>
        <p:spPr>
          <a:xfrm flipH="1">
            <a:off x="6588664" y="855089"/>
            <a:ext cx="5604297" cy="6858000"/>
          </a:xfrm>
          <a:prstGeom prst="rect">
            <a:avLst/>
          </a:prstGeom>
          <a:noFill/>
          <a:ln>
            <a:noFill/>
          </a:ln>
        </p:spPr>
      </p:pic>
      <p:sp>
        <p:nvSpPr>
          <p:cNvPr id="611" name="Google Shape;611;p28"/>
          <p:cNvSpPr txBox="1"/>
          <p:nvPr/>
        </p:nvSpPr>
        <p:spPr>
          <a:xfrm>
            <a:off x="1345872" y="2828856"/>
            <a:ext cx="3294813"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800" u="none" cap="none" strike="noStrike">
                <a:solidFill>
                  <a:srgbClr val="455F48"/>
                </a:solidFill>
                <a:latin typeface="Arial"/>
                <a:ea typeface="Arial"/>
                <a:cs typeface="Arial"/>
                <a:sym typeface="Arial"/>
              </a:rPr>
              <a:t>Admin Pages</a:t>
            </a:r>
            <a:endParaRPr/>
          </a:p>
          <a:p>
            <a:pPr indent="0" lvl="0" marL="0" marR="0" rtl="0" algn="l">
              <a:lnSpc>
                <a:spcPct val="100000"/>
              </a:lnSpc>
              <a:spcBef>
                <a:spcPts val="0"/>
              </a:spcBef>
              <a:spcAft>
                <a:spcPts val="0"/>
              </a:spcAft>
              <a:buClr>
                <a:srgbClr val="000000"/>
              </a:buClr>
              <a:buSzPts val="1200"/>
              <a:buFont typeface="Arial"/>
              <a:buNone/>
            </a:pPr>
            <a:r>
              <a:rPr b="1" i="1" lang="en-US" sz="1800" u="none" cap="none" strike="noStrike">
                <a:solidFill>
                  <a:srgbClr val="455F48"/>
                </a:solidFill>
                <a:latin typeface="Arial"/>
                <a:ea typeface="Arial"/>
                <a:cs typeface="Arial"/>
                <a:sym typeface="Arial"/>
              </a:rPr>
              <a:t>API connecting</a:t>
            </a:r>
            <a:endParaRPr/>
          </a:p>
          <a:p>
            <a:pPr indent="0" lvl="0" marL="0" marR="0" rtl="0" algn="l">
              <a:lnSpc>
                <a:spcPct val="100000"/>
              </a:lnSpc>
              <a:spcBef>
                <a:spcPts val="0"/>
              </a:spcBef>
              <a:spcAft>
                <a:spcPts val="0"/>
              </a:spcAft>
              <a:buClr>
                <a:srgbClr val="000000"/>
              </a:buClr>
              <a:buSzPts val="1200"/>
              <a:buFont typeface="Arial"/>
              <a:buNone/>
            </a:pPr>
            <a:r>
              <a:rPr b="1" i="1" lang="en-US" sz="1800" u="none" cap="none" strike="noStrike">
                <a:solidFill>
                  <a:srgbClr val="455F48"/>
                </a:solidFill>
                <a:latin typeface="Arial"/>
                <a:ea typeface="Arial"/>
                <a:cs typeface="Arial"/>
                <a:sym typeface="Arial"/>
              </a:rPr>
              <a:t>Android Problem</a:t>
            </a:r>
            <a:endParaRPr/>
          </a:p>
          <a:p>
            <a:pPr indent="0" lvl="0" marL="0" marR="0" rtl="0" algn="l">
              <a:lnSpc>
                <a:spcPct val="100000"/>
              </a:lnSpc>
              <a:spcBef>
                <a:spcPts val="0"/>
              </a:spcBef>
              <a:spcAft>
                <a:spcPts val="0"/>
              </a:spcAft>
              <a:buClr>
                <a:srgbClr val="000000"/>
              </a:buClr>
              <a:buSzPts val="1200"/>
              <a:buFont typeface="Arial"/>
              <a:buNone/>
            </a:pPr>
            <a:r>
              <a:rPr b="1" i="1" lang="en-US" sz="1800" u="none" cap="none" strike="noStrike">
                <a:solidFill>
                  <a:srgbClr val="455F48"/>
                </a:solidFill>
                <a:latin typeface="Arial"/>
                <a:ea typeface="Arial"/>
                <a:cs typeface="Arial"/>
                <a:sym typeface="Arial"/>
              </a:rPr>
              <a:t>Privite Works</a:t>
            </a:r>
            <a:endParaRPr b="1" i="1" sz="1800" u="none" cap="none" strike="noStrike">
              <a:solidFill>
                <a:srgbClr val="455F48"/>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cxnSp>
        <p:nvCxnSpPr>
          <p:cNvPr id="141" name="Google Shape;141;p15"/>
          <p:cNvCxnSpPr/>
          <p:nvPr/>
        </p:nvCxnSpPr>
        <p:spPr>
          <a:xfrm>
            <a:off x="1392870" y="1127052"/>
            <a:ext cx="10800000" cy="0"/>
          </a:xfrm>
          <a:prstGeom prst="straightConnector1">
            <a:avLst/>
          </a:prstGeom>
          <a:noFill/>
          <a:ln cap="flat" cmpd="sng" w="28575">
            <a:solidFill>
              <a:srgbClr val="2FAD22"/>
            </a:solidFill>
            <a:prstDash val="solid"/>
            <a:round/>
            <a:headEnd len="sm" w="sm" type="none"/>
            <a:tailEnd len="sm" w="sm" type="none"/>
          </a:ln>
        </p:spPr>
      </p:cxnSp>
      <p:sp>
        <p:nvSpPr>
          <p:cNvPr id="142" name="Google Shape;142;p15"/>
          <p:cNvSpPr txBox="1"/>
          <p:nvPr/>
        </p:nvSpPr>
        <p:spPr>
          <a:xfrm>
            <a:off x="1392870" y="181320"/>
            <a:ext cx="386092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3F3F3F"/>
                </a:solidFill>
                <a:latin typeface="Arial"/>
                <a:ea typeface="Arial"/>
                <a:cs typeface="Arial"/>
                <a:sym typeface="Arial"/>
              </a:rPr>
              <a:t>Team Members</a:t>
            </a:r>
            <a:endParaRPr b="1" i="0" sz="4400" u="none" cap="none" strike="noStrike">
              <a:solidFill>
                <a:srgbClr val="3F3F3F"/>
              </a:solidFill>
              <a:latin typeface="Arial"/>
              <a:ea typeface="Arial"/>
              <a:cs typeface="Arial"/>
              <a:sym typeface="Arial"/>
            </a:endParaRPr>
          </a:p>
        </p:txBody>
      </p:sp>
      <p:sp>
        <p:nvSpPr>
          <p:cNvPr id="143" name="Google Shape;143;p15"/>
          <p:cNvSpPr txBox="1"/>
          <p:nvPr/>
        </p:nvSpPr>
        <p:spPr>
          <a:xfrm>
            <a:off x="1632295" y="5581204"/>
            <a:ext cx="197361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3F30"/>
                </a:solidFill>
                <a:latin typeface="Arial"/>
                <a:ea typeface="Arial"/>
                <a:cs typeface="Arial"/>
                <a:sym typeface="Arial"/>
              </a:rPr>
              <a:t>Jeongyun Lee</a:t>
            </a:r>
            <a:endParaRPr b="1" i="0" sz="2400" u="none" cap="none" strike="noStrike">
              <a:solidFill>
                <a:srgbClr val="2E3F30"/>
              </a:solidFill>
              <a:latin typeface="Arial"/>
              <a:ea typeface="Arial"/>
              <a:cs typeface="Arial"/>
              <a:sym typeface="Arial"/>
            </a:endParaRPr>
          </a:p>
        </p:txBody>
      </p:sp>
      <p:sp>
        <p:nvSpPr>
          <p:cNvPr id="144" name="Google Shape;144;p15"/>
          <p:cNvSpPr/>
          <p:nvPr/>
        </p:nvSpPr>
        <p:spPr>
          <a:xfrm>
            <a:off x="1392870" y="1901098"/>
            <a:ext cx="2452467" cy="326878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 name="Google Shape;145;p15"/>
          <p:cNvSpPr/>
          <p:nvPr/>
        </p:nvSpPr>
        <p:spPr>
          <a:xfrm>
            <a:off x="4062318" y="1901098"/>
            <a:ext cx="2452467" cy="326878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 name="Google Shape;146;p15"/>
          <p:cNvSpPr/>
          <p:nvPr/>
        </p:nvSpPr>
        <p:spPr>
          <a:xfrm>
            <a:off x="6731766" y="1901098"/>
            <a:ext cx="2452467" cy="326878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 name="Google Shape;147;p15"/>
          <p:cNvSpPr/>
          <p:nvPr/>
        </p:nvSpPr>
        <p:spPr>
          <a:xfrm>
            <a:off x="9401214" y="1901098"/>
            <a:ext cx="2452467" cy="326878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48" name="Google Shape;148;p15"/>
          <p:cNvCxnSpPr/>
          <p:nvPr/>
        </p:nvCxnSpPr>
        <p:spPr>
          <a:xfrm>
            <a:off x="2332861" y="5473700"/>
            <a:ext cx="572484" cy="0"/>
          </a:xfrm>
          <a:prstGeom prst="straightConnector1">
            <a:avLst/>
          </a:prstGeom>
          <a:noFill/>
          <a:ln cap="flat" cmpd="sng" w="28575">
            <a:solidFill>
              <a:srgbClr val="2FAD22"/>
            </a:solidFill>
            <a:prstDash val="solid"/>
            <a:round/>
            <a:headEnd len="sm" w="sm" type="none"/>
            <a:tailEnd len="sm" w="sm" type="none"/>
          </a:ln>
        </p:spPr>
      </p:cxnSp>
      <p:cxnSp>
        <p:nvCxnSpPr>
          <p:cNvPr id="149" name="Google Shape;149;p15"/>
          <p:cNvCxnSpPr/>
          <p:nvPr/>
        </p:nvCxnSpPr>
        <p:spPr>
          <a:xfrm>
            <a:off x="5002309" y="5473700"/>
            <a:ext cx="572484" cy="0"/>
          </a:xfrm>
          <a:prstGeom prst="straightConnector1">
            <a:avLst/>
          </a:prstGeom>
          <a:noFill/>
          <a:ln cap="flat" cmpd="sng" w="28575">
            <a:solidFill>
              <a:srgbClr val="2FAD22"/>
            </a:solidFill>
            <a:prstDash val="solid"/>
            <a:round/>
            <a:headEnd len="sm" w="sm" type="none"/>
            <a:tailEnd len="sm" w="sm" type="none"/>
          </a:ln>
        </p:spPr>
      </p:cxnSp>
      <p:cxnSp>
        <p:nvCxnSpPr>
          <p:cNvPr id="150" name="Google Shape;150;p15"/>
          <p:cNvCxnSpPr/>
          <p:nvPr/>
        </p:nvCxnSpPr>
        <p:spPr>
          <a:xfrm>
            <a:off x="7671757" y="5473700"/>
            <a:ext cx="572484" cy="0"/>
          </a:xfrm>
          <a:prstGeom prst="straightConnector1">
            <a:avLst/>
          </a:prstGeom>
          <a:noFill/>
          <a:ln cap="flat" cmpd="sng" w="28575">
            <a:solidFill>
              <a:srgbClr val="2FAD22"/>
            </a:solidFill>
            <a:prstDash val="solid"/>
            <a:round/>
            <a:headEnd len="sm" w="sm" type="none"/>
            <a:tailEnd len="sm" w="sm" type="none"/>
          </a:ln>
        </p:spPr>
      </p:cxnSp>
      <p:cxnSp>
        <p:nvCxnSpPr>
          <p:cNvPr id="151" name="Google Shape;151;p15"/>
          <p:cNvCxnSpPr/>
          <p:nvPr/>
        </p:nvCxnSpPr>
        <p:spPr>
          <a:xfrm>
            <a:off x="10341205" y="5473700"/>
            <a:ext cx="572484" cy="0"/>
          </a:xfrm>
          <a:prstGeom prst="straightConnector1">
            <a:avLst/>
          </a:prstGeom>
          <a:noFill/>
          <a:ln cap="flat" cmpd="sng" w="28575">
            <a:solidFill>
              <a:srgbClr val="2FAD22"/>
            </a:solidFill>
            <a:prstDash val="solid"/>
            <a:round/>
            <a:headEnd len="sm" w="sm" type="none"/>
            <a:tailEnd len="sm" w="sm" type="none"/>
          </a:ln>
        </p:spPr>
      </p:cxnSp>
      <p:pic>
        <p:nvPicPr>
          <p:cNvPr id="152" name="Google Shape;152;p15"/>
          <p:cNvPicPr preferRelativeResize="0"/>
          <p:nvPr/>
        </p:nvPicPr>
        <p:blipFill rotWithShape="1">
          <a:blip r:embed="rId3">
            <a:alphaModFix/>
          </a:blip>
          <a:srcRect b="0" l="0" r="0" t="0"/>
          <a:stretch/>
        </p:blipFill>
        <p:spPr>
          <a:xfrm>
            <a:off x="1602087" y="2181224"/>
            <a:ext cx="1998783" cy="2665044"/>
          </a:xfrm>
          <a:prstGeom prst="rect">
            <a:avLst/>
          </a:prstGeom>
          <a:noFill/>
          <a:ln>
            <a:noFill/>
          </a:ln>
        </p:spPr>
      </p:pic>
      <p:sp>
        <p:nvSpPr>
          <p:cNvPr id="153" name="Google Shape;153;p15"/>
          <p:cNvSpPr txBox="1"/>
          <p:nvPr/>
        </p:nvSpPr>
        <p:spPr>
          <a:xfrm>
            <a:off x="7264352" y="6412207"/>
            <a:ext cx="1484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2E3F30"/>
                </a:solidFill>
                <a:latin typeface="Arial"/>
                <a:ea typeface="Arial"/>
                <a:cs typeface="Arial"/>
                <a:sym typeface="Arial"/>
              </a:rPr>
              <a:t>Scrum Master</a:t>
            </a:r>
            <a:endParaRPr b="1" i="0" sz="1400" u="none" cap="none" strike="noStrike">
              <a:solidFill>
                <a:srgbClr val="2E3F30"/>
              </a:solidFill>
              <a:latin typeface="Arial"/>
              <a:ea typeface="Arial"/>
              <a:cs typeface="Arial"/>
              <a:sym typeface="Arial"/>
            </a:endParaRPr>
          </a:p>
        </p:txBody>
      </p:sp>
      <p:sp>
        <p:nvSpPr>
          <p:cNvPr id="154" name="Google Shape;154;p15"/>
          <p:cNvSpPr txBox="1"/>
          <p:nvPr/>
        </p:nvSpPr>
        <p:spPr>
          <a:xfrm>
            <a:off x="4267748" y="5581204"/>
            <a:ext cx="217226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3F30"/>
                </a:solidFill>
                <a:latin typeface="Arial"/>
                <a:ea typeface="Arial"/>
                <a:cs typeface="Arial"/>
                <a:sym typeface="Arial"/>
              </a:rPr>
              <a:t>Ronnel Mattew</a:t>
            </a:r>
            <a:endParaRPr b="1" i="0" sz="2400" u="none" cap="none" strike="noStrike">
              <a:solidFill>
                <a:srgbClr val="2E3F30"/>
              </a:solidFill>
              <a:latin typeface="Arial"/>
              <a:ea typeface="Arial"/>
              <a:cs typeface="Arial"/>
              <a:sym typeface="Arial"/>
            </a:endParaRPr>
          </a:p>
        </p:txBody>
      </p:sp>
      <p:sp>
        <p:nvSpPr>
          <p:cNvPr id="155" name="Google Shape;155;p15"/>
          <p:cNvSpPr txBox="1"/>
          <p:nvPr/>
        </p:nvSpPr>
        <p:spPr>
          <a:xfrm>
            <a:off x="4541432" y="6412182"/>
            <a:ext cx="1624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2E3F30"/>
                </a:solidFill>
                <a:latin typeface="Arial"/>
                <a:ea typeface="Arial"/>
                <a:cs typeface="Arial"/>
                <a:sym typeface="Arial"/>
              </a:rPr>
              <a:t>Financial Expert</a:t>
            </a:r>
            <a:endParaRPr b="1" i="0" sz="1400" u="none" cap="none" strike="noStrike">
              <a:solidFill>
                <a:srgbClr val="2E3F30"/>
              </a:solidFill>
              <a:latin typeface="Arial"/>
              <a:ea typeface="Arial"/>
              <a:cs typeface="Arial"/>
              <a:sym typeface="Arial"/>
            </a:endParaRPr>
          </a:p>
        </p:txBody>
      </p:sp>
      <p:sp>
        <p:nvSpPr>
          <p:cNvPr id="156" name="Google Shape;156;p15"/>
          <p:cNvSpPr txBox="1"/>
          <p:nvPr/>
        </p:nvSpPr>
        <p:spPr>
          <a:xfrm>
            <a:off x="0" y="6587193"/>
            <a:ext cx="136127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3F3F3F"/>
                </a:solidFill>
                <a:latin typeface="Arial"/>
                <a:ea typeface="Arial"/>
                <a:cs typeface="Arial"/>
                <a:sym typeface="Arial"/>
              </a:rPr>
              <a:t>00 Team Members</a:t>
            </a:r>
            <a:endParaRPr b="0" i="0" sz="1100" u="none" cap="none" strike="noStrike">
              <a:solidFill>
                <a:srgbClr val="3F3F3F"/>
              </a:solidFill>
              <a:latin typeface="Arial"/>
              <a:ea typeface="Arial"/>
              <a:cs typeface="Arial"/>
              <a:sym typeface="Arial"/>
            </a:endParaRPr>
          </a:p>
        </p:txBody>
      </p:sp>
      <p:cxnSp>
        <p:nvCxnSpPr>
          <p:cNvPr id="157" name="Google Shape;157;p15"/>
          <p:cNvCxnSpPr/>
          <p:nvPr/>
        </p:nvCxnSpPr>
        <p:spPr>
          <a:xfrm>
            <a:off x="0" y="6848803"/>
            <a:ext cx="1392870" cy="0"/>
          </a:xfrm>
          <a:prstGeom prst="straightConnector1">
            <a:avLst/>
          </a:prstGeom>
          <a:noFill/>
          <a:ln cap="flat" cmpd="sng" w="57150">
            <a:solidFill>
              <a:srgbClr val="2FAD22"/>
            </a:solidFill>
            <a:prstDash val="solid"/>
            <a:round/>
            <a:headEnd len="sm" w="sm" type="none"/>
            <a:tailEnd len="sm" w="sm" type="none"/>
          </a:ln>
        </p:spPr>
      </p:cxnSp>
      <p:sp>
        <p:nvSpPr>
          <p:cNvPr id="158" name="Google Shape;158;p15"/>
          <p:cNvSpPr txBox="1"/>
          <p:nvPr/>
        </p:nvSpPr>
        <p:spPr>
          <a:xfrm>
            <a:off x="7278575" y="5581204"/>
            <a:ext cx="145597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3F30"/>
                </a:solidFill>
                <a:latin typeface="Arial"/>
                <a:ea typeface="Arial"/>
                <a:cs typeface="Arial"/>
                <a:sym typeface="Arial"/>
              </a:rPr>
              <a:t>Marc Visa</a:t>
            </a:r>
            <a:endParaRPr b="1" i="0" sz="2400" u="none" cap="none" strike="noStrike">
              <a:solidFill>
                <a:srgbClr val="2E3F30"/>
              </a:solidFill>
              <a:latin typeface="Arial"/>
              <a:ea typeface="Arial"/>
              <a:cs typeface="Arial"/>
              <a:sym typeface="Arial"/>
            </a:endParaRPr>
          </a:p>
        </p:txBody>
      </p:sp>
      <p:sp>
        <p:nvSpPr>
          <p:cNvPr id="159" name="Google Shape;159;p15"/>
          <p:cNvSpPr txBox="1"/>
          <p:nvPr/>
        </p:nvSpPr>
        <p:spPr>
          <a:xfrm>
            <a:off x="1962266" y="6412169"/>
            <a:ext cx="1546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2E3F30"/>
                </a:solidFill>
              </a:rPr>
              <a:t>Developer</a:t>
            </a:r>
            <a:endParaRPr b="1" i="0" sz="1400" u="none" cap="none" strike="noStrike">
              <a:solidFill>
                <a:srgbClr val="2E3F30"/>
              </a:solidFill>
              <a:latin typeface="Arial"/>
              <a:ea typeface="Arial"/>
              <a:cs typeface="Arial"/>
              <a:sym typeface="Arial"/>
            </a:endParaRPr>
          </a:p>
        </p:txBody>
      </p:sp>
      <p:sp>
        <p:nvSpPr>
          <p:cNvPr id="160" name="Google Shape;160;p15"/>
          <p:cNvSpPr txBox="1"/>
          <p:nvPr/>
        </p:nvSpPr>
        <p:spPr>
          <a:xfrm>
            <a:off x="9879855" y="5581204"/>
            <a:ext cx="176683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E3F30"/>
                </a:solidFill>
                <a:latin typeface="Arial"/>
                <a:ea typeface="Arial"/>
                <a:cs typeface="Arial"/>
                <a:sym typeface="Arial"/>
              </a:rPr>
              <a:t>Eyad Al Hafi</a:t>
            </a:r>
            <a:endParaRPr b="1" i="0" sz="2400" u="none" cap="none" strike="noStrike">
              <a:solidFill>
                <a:srgbClr val="2E3F30"/>
              </a:solidFill>
              <a:latin typeface="Arial"/>
              <a:ea typeface="Arial"/>
              <a:cs typeface="Arial"/>
              <a:sym typeface="Arial"/>
            </a:endParaRPr>
          </a:p>
        </p:txBody>
      </p:sp>
      <p:sp>
        <p:nvSpPr>
          <p:cNvPr id="161" name="Google Shape;161;p15"/>
          <p:cNvSpPr txBox="1"/>
          <p:nvPr/>
        </p:nvSpPr>
        <p:spPr>
          <a:xfrm>
            <a:off x="10111138" y="6412194"/>
            <a:ext cx="1126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2E3F30"/>
                </a:solidFill>
                <a:latin typeface="Arial"/>
                <a:ea typeface="Arial"/>
                <a:cs typeface="Arial"/>
                <a:sym typeface="Arial"/>
              </a:rPr>
              <a:t>Developer</a:t>
            </a:r>
            <a:endParaRPr b="1" i="0" sz="1400" u="none" cap="none" strike="noStrike">
              <a:solidFill>
                <a:srgbClr val="2E3F30"/>
              </a:solidFill>
              <a:latin typeface="Arial"/>
              <a:ea typeface="Arial"/>
              <a:cs typeface="Arial"/>
              <a:sym typeface="Arial"/>
            </a:endParaRPr>
          </a:p>
        </p:txBody>
      </p:sp>
      <p:pic>
        <p:nvPicPr>
          <p:cNvPr id="162" name="Google Shape;162;p15"/>
          <p:cNvPicPr preferRelativeResize="0"/>
          <p:nvPr/>
        </p:nvPicPr>
        <p:blipFill rotWithShape="1">
          <a:blip r:embed="rId4">
            <a:alphaModFix/>
          </a:blip>
          <a:srcRect b="0" l="0" r="0" t="0"/>
          <a:stretch/>
        </p:blipFill>
        <p:spPr>
          <a:xfrm>
            <a:off x="9675304" y="2184841"/>
            <a:ext cx="1998000" cy="2664000"/>
          </a:xfrm>
          <a:prstGeom prst="rect">
            <a:avLst/>
          </a:prstGeom>
          <a:noFill/>
          <a:ln>
            <a:noFill/>
          </a:ln>
        </p:spPr>
      </p:pic>
      <p:pic>
        <p:nvPicPr>
          <p:cNvPr id="163" name="Google Shape;163;p15"/>
          <p:cNvPicPr preferRelativeResize="0"/>
          <p:nvPr/>
        </p:nvPicPr>
        <p:blipFill rotWithShape="1">
          <a:blip r:embed="rId5">
            <a:alphaModFix/>
          </a:blip>
          <a:srcRect b="0" l="0" r="0" t="0"/>
          <a:stretch/>
        </p:blipFill>
        <p:spPr>
          <a:xfrm>
            <a:off x="4267748" y="2181224"/>
            <a:ext cx="1998000" cy="2664000"/>
          </a:xfrm>
          <a:prstGeom prst="rect">
            <a:avLst/>
          </a:prstGeom>
          <a:noFill/>
          <a:ln>
            <a:noFill/>
          </a:ln>
        </p:spPr>
      </p:pic>
      <p:pic>
        <p:nvPicPr>
          <p:cNvPr id="164" name="Google Shape;164;p15"/>
          <p:cNvPicPr preferRelativeResize="0"/>
          <p:nvPr/>
        </p:nvPicPr>
        <p:blipFill rotWithShape="1">
          <a:blip r:embed="rId6">
            <a:alphaModFix/>
          </a:blip>
          <a:srcRect b="0" l="0" r="0" t="0"/>
          <a:stretch/>
        </p:blipFill>
        <p:spPr>
          <a:xfrm>
            <a:off x="6958999" y="2181224"/>
            <a:ext cx="1998000" cy="2664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
          <p:cNvSpPr txBox="1"/>
          <p:nvPr/>
        </p:nvSpPr>
        <p:spPr>
          <a:xfrm>
            <a:off x="1345872" y="1528314"/>
            <a:ext cx="3799152"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1" lang="en-US" sz="4400" u="none" cap="none" strike="noStrike">
                <a:solidFill>
                  <a:srgbClr val="195713"/>
                </a:solidFill>
                <a:latin typeface="Arial"/>
                <a:ea typeface="Arial"/>
                <a:cs typeface="Arial"/>
                <a:sym typeface="Arial"/>
              </a:rPr>
              <a:t>Q &amp; A</a:t>
            </a:r>
            <a:endParaRPr b="1" i="1" sz="4000" u="none" cap="none" strike="noStrike">
              <a:solidFill>
                <a:srgbClr val="2E3F30"/>
              </a:solidFill>
              <a:latin typeface="Arial"/>
              <a:ea typeface="Arial"/>
              <a:cs typeface="Arial"/>
              <a:sym typeface="Arial"/>
            </a:endParaRPr>
          </a:p>
        </p:txBody>
      </p:sp>
      <p:pic>
        <p:nvPicPr>
          <p:cNvPr id="617" name="Google Shape;617;p4"/>
          <p:cNvPicPr preferRelativeResize="0"/>
          <p:nvPr/>
        </p:nvPicPr>
        <p:blipFill rotWithShape="1">
          <a:blip r:embed="rId3">
            <a:alphaModFix/>
          </a:blip>
          <a:srcRect b="0" l="0" r="0" t="0"/>
          <a:stretch/>
        </p:blipFill>
        <p:spPr>
          <a:xfrm flipH="1">
            <a:off x="6588664" y="855089"/>
            <a:ext cx="5604297" cy="6858000"/>
          </a:xfrm>
          <a:prstGeom prst="rect">
            <a:avLst/>
          </a:prstGeom>
          <a:noFill/>
          <a:ln>
            <a:noFill/>
          </a:ln>
        </p:spPr>
      </p:pic>
      <p:sp>
        <p:nvSpPr>
          <p:cNvPr id="618" name="Google Shape;618;p4"/>
          <p:cNvSpPr txBox="1"/>
          <p:nvPr/>
        </p:nvSpPr>
        <p:spPr>
          <a:xfrm>
            <a:off x="2309485" y="3342115"/>
            <a:ext cx="329481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https://github.com/jy-977/ICT-medictionary</a:t>
            </a:r>
            <a:endParaRPr b="1" i="1" sz="1200" u="none" cap="none" strike="noStrike">
              <a:solidFill>
                <a:srgbClr val="455F48"/>
              </a:solidFill>
              <a:latin typeface="Arial"/>
              <a:ea typeface="Arial"/>
              <a:cs typeface="Arial"/>
              <a:sym typeface="Arial"/>
            </a:endParaRPr>
          </a:p>
        </p:txBody>
      </p:sp>
      <p:sp>
        <p:nvSpPr>
          <p:cNvPr id="619" name="Google Shape;619;p4"/>
          <p:cNvSpPr txBox="1"/>
          <p:nvPr/>
        </p:nvSpPr>
        <p:spPr>
          <a:xfrm>
            <a:off x="1309984" y="3342115"/>
            <a:ext cx="789537"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Github</a:t>
            </a:r>
            <a:endParaRPr b="1" i="1" sz="1300" u="none" cap="none" strike="noStrike">
              <a:solidFill>
                <a:srgbClr val="2E3F30"/>
              </a:solidFill>
              <a:latin typeface="Arial"/>
              <a:ea typeface="Arial"/>
              <a:cs typeface="Arial"/>
              <a:sym typeface="Arial"/>
            </a:endParaRPr>
          </a:p>
        </p:txBody>
      </p:sp>
      <p:sp>
        <p:nvSpPr>
          <p:cNvPr id="620" name="Google Shape;620;p4"/>
          <p:cNvSpPr txBox="1"/>
          <p:nvPr/>
        </p:nvSpPr>
        <p:spPr>
          <a:xfrm>
            <a:off x="2801187" y="3747700"/>
            <a:ext cx="199888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https://github.com/jy-977</a:t>
            </a:r>
            <a:endParaRPr b="1" i="1" sz="1200" u="none" cap="none" strike="noStrike">
              <a:solidFill>
                <a:srgbClr val="455F48"/>
              </a:solidFill>
              <a:latin typeface="Arial"/>
              <a:ea typeface="Arial"/>
              <a:cs typeface="Arial"/>
              <a:sym typeface="Arial"/>
            </a:endParaRPr>
          </a:p>
        </p:txBody>
      </p:sp>
      <p:sp>
        <p:nvSpPr>
          <p:cNvPr id="621" name="Google Shape;621;p4"/>
          <p:cNvSpPr txBox="1"/>
          <p:nvPr/>
        </p:nvSpPr>
        <p:spPr>
          <a:xfrm>
            <a:off x="1281575" y="3747700"/>
            <a:ext cx="1414522"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Jeongyun Lee</a:t>
            </a:r>
            <a:endParaRPr b="1" i="1" sz="1300" u="none" cap="none" strike="noStrike">
              <a:solidFill>
                <a:srgbClr val="2E3F30"/>
              </a:solidFill>
              <a:latin typeface="Arial"/>
              <a:ea typeface="Arial"/>
              <a:cs typeface="Arial"/>
              <a:sym typeface="Arial"/>
            </a:endParaRPr>
          </a:p>
        </p:txBody>
      </p:sp>
      <p:sp>
        <p:nvSpPr>
          <p:cNvPr id="622" name="Google Shape;622;p4"/>
          <p:cNvSpPr txBox="1"/>
          <p:nvPr/>
        </p:nvSpPr>
        <p:spPr>
          <a:xfrm>
            <a:off x="2801187" y="4137895"/>
            <a:ext cx="20421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https://github.com/mvp17</a:t>
            </a:r>
            <a:endParaRPr b="1" i="1" sz="1200" u="none" cap="none" strike="noStrike">
              <a:solidFill>
                <a:srgbClr val="455F48"/>
              </a:solidFill>
              <a:latin typeface="Arial"/>
              <a:ea typeface="Arial"/>
              <a:cs typeface="Arial"/>
              <a:sym typeface="Arial"/>
            </a:endParaRPr>
          </a:p>
        </p:txBody>
      </p:sp>
      <p:sp>
        <p:nvSpPr>
          <p:cNvPr id="623" name="Google Shape;623;p4"/>
          <p:cNvSpPr txBox="1"/>
          <p:nvPr/>
        </p:nvSpPr>
        <p:spPr>
          <a:xfrm>
            <a:off x="1298366" y="4137895"/>
            <a:ext cx="1045145"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Marc Visa</a:t>
            </a:r>
            <a:endParaRPr b="1" i="1" sz="1300" u="none" cap="none" strike="noStrike">
              <a:solidFill>
                <a:srgbClr val="2E3F30"/>
              </a:solidFill>
              <a:latin typeface="Arial"/>
              <a:ea typeface="Arial"/>
              <a:cs typeface="Arial"/>
              <a:sym typeface="Arial"/>
            </a:endParaRPr>
          </a:p>
        </p:txBody>
      </p:sp>
      <p:sp>
        <p:nvSpPr>
          <p:cNvPr id="624" name="Google Shape;624;p4"/>
          <p:cNvSpPr txBox="1"/>
          <p:nvPr/>
        </p:nvSpPr>
        <p:spPr>
          <a:xfrm>
            <a:off x="2801187" y="4543480"/>
            <a:ext cx="214969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https://github.com/ron7858</a:t>
            </a:r>
            <a:endParaRPr b="1" i="1" sz="1200" u="none" cap="none" strike="noStrike">
              <a:solidFill>
                <a:srgbClr val="455F48"/>
              </a:solidFill>
              <a:latin typeface="Arial"/>
              <a:ea typeface="Arial"/>
              <a:cs typeface="Arial"/>
              <a:sym typeface="Arial"/>
            </a:endParaRPr>
          </a:p>
        </p:txBody>
      </p:sp>
      <p:sp>
        <p:nvSpPr>
          <p:cNvPr id="625" name="Google Shape;625;p4"/>
          <p:cNvSpPr txBox="1"/>
          <p:nvPr/>
        </p:nvSpPr>
        <p:spPr>
          <a:xfrm>
            <a:off x="1278283" y="4543480"/>
            <a:ext cx="1486958"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Ronnel Mattew</a:t>
            </a:r>
            <a:endParaRPr b="1" i="1" sz="1300" u="none" cap="none" strike="noStrike">
              <a:solidFill>
                <a:srgbClr val="2E3F30"/>
              </a:solidFill>
              <a:latin typeface="Arial"/>
              <a:ea typeface="Arial"/>
              <a:cs typeface="Arial"/>
              <a:sym typeface="Arial"/>
            </a:endParaRPr>
          </a:p>
        </p:txBody>
      </p:sp>
      <p:sp>
        <p:nvSpPr>
          <p:cNvPr id="626" name="Google Shape;626;p4"/>
          <p:cNvSpPr txBox="1"/>
          <p:nvPr/>
        </p:nvSpPr>
        <p:spPr>
          <a:xfrm>
            <a:off x="2801187" y="4938393"/>
            <a:ext cx="222560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https://github.com/eyadfhafi</a:t>
            </a:r>
            <a:endParaRPr b="1" i="1" sz="1200" u="none" cap="none" strike="noStrike">
              <a:solidFill>
                <a:srgbClr val="455F48"/>
              </a:solidFill>
              <a:latin typeface="Arial"/>
              <a:ea typeface="Arial"/>
              <a:cs typeface="Arial"/>
              <a:sym typeface="Arial"/>
            </a:endParaRPr>
          </a:p>
        </p:txBody>
      </p:sp>
      <p:sp>
        <p:nvSpPr>
          <p:cNvPr id="627" name="Google Shape;627;p4"/>
          <p:cNvSpPr txBox="1"/>
          <p:nvPr/>
        </p:nvSpPr>
        <p:spPr>
          <a:xfrm>
            <a:off x="1289402" y="4938393"/>
            <a:ext cx="1242353"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Eyad Al Hafi</a:t>
            </a:r>
            <a:endParaRPr b="1" i="1" sz="1300" u="none" cap="none" strike="noStrike">
              <a:solidFill>
                <a:srgbClr val="2E3F3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29"/>
          <p:cNvSpPr txBox="1"/>
          <p:nvPr/>
        </p:nvSpPr>
        <p:spPr>
          <a:xfrm>
            <a:off x="924283" y="1528314"/>
            <a:ext cx="6397905"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1" lang="en-US" sz="4400" u="none" cap="none" strike="noStrike">
                <a:solidFill>
                  <a:srgbClr val="195713"/>
                </a:solidFill>
                <a:latin typeface="Arial"/>
                <a:ea typeface="Arial"/>
                <a:cs typeface="Arial"/>
                <a:sym typeface="Arial"/>
              </a:rPr>
              <a:t>T</a:t>
            </a:r>
            <a:r>
              <a:rPr b="1" i="1" lang="en-US" sz="4400" u="none" cap="none" strike="noStrike">
                <a:solidFill>
                  <a:srgbClr val="2E3F30"/>
                </a:solidFill>
                <a:latin typeface="Arial"/>
                <a:ea typeface="Arial"/>
                <a:cs typeface="Arial"/>
                <a:sym typeface="Arial"/>
              </a:rPr>
              <a:t>hank you for watching</a:t>
            </a:r>
            <a:endParaRPr b="1" i="1" sz="4000" u="none" cap="none" strike="noStrike">
              <a:solidFill>
                <a:srgbClr val="2E3F30"/>
              </a:solidFill>
              <a:latin typeface="Arial"/>
              <a:ea typeface="Arial"/>
              <a:cs typeface="Arial"/>
              <a:sym typeface="Arial"/>
            </a:endParaRPr>
          </a:p>
        </p:txBody>
      </p:sp>
      <p:pic>
        <p:nvPicPr>
          <p:cNvPr id="633" name="Google Shape;633;p29"/>
          <p:cNvPicPr preferRelativeResize="0"/>
          <p:nvPr/>
        </p:nvPicPr>
        <p:blipFill rotWithShape="1">
          <a:blip r:embed="rId3">
            <a:alphaModFix/>
          </a:blip>
          <a:srcRect b="0" l="0" r="0" t="0"/>
          <a:stretch/>
        </p:blipFill>
        <p:spPr>
          <a:xfrm flipH="1">
            <a:off x="6588664" y="855089"/>
            <a:ext cx="5604297" cy="6858000"/>
          </a:xfrm>
          <a:prstGeom prst="rect">
            <a:avLst/>
          </a:prstGeom>
          <a:noFill/>
          <a:ln>
            <a:noFill/>
          </a:ln>
        </p:spPr>
      </p:pic>
      <p:sp>
        <p:nvSpPr>
          <p:cNvPr id="634" name="Google Shape;634;p29"/>
          <p:cNvSpPr txBox="1"/>
          <p:nvPr/>
        </p:nvSpPr>
        <p:spPr>
          <a:xfrm>
            <a:off x="2309485" y="3342115"/>
            <a:ext cx="329481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https://github.com/jy-977/ICT-medictionary</a:t>
            </a:r>
            <a:endParaRPr b="1" i="1" sz="1200" u="none" cap="none" strike="noStrike">
              <a:solidFill>
                <a:srgbClr val="455F48"/>
              </a:solidFill>
              <a:latin typeface="Arial"/>
              <a:ea typeface="Arial"/>
              <a:cs typeface="Arial"/>
              <a:sym typeface="Arial"/>
            </a:endParaRPr>
          </a:p>
        </p:txBody>
      </p:sp>
      <p:sp>
        <p:nvSpPr>
          <p:cNvPr id="635" name="Google Shape;635;p29"/>
          <p:cNvSpPr txBox="1"/>
          <p:nvPr/>
        </p:nvSpPr>
        <p:spPr>
          <a:xfrm>
            <a:off x="1309984" y="3342115"/>
            <a:ext cx="789537"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Github</a:t>
            </a:r>
            <a:endParaRPr b="1" i="1" sz="1300" u="none" cap="none" strike="noStrike">
              <a:solidFill>
                <a:srgbClr val="2E3F30"/>
              </a:solidFill>
              <a:latin typeface="Arial"/>
              <a:ea typeface="Arial"/>
              <a:cs typeface="Arial"/>
              <a:sym typeface="Arial"/>
            </a:endParaRPr>
          </a:p>
        </p:txBody>
      </p:sp>
      <p:sp>
        <p:nvSpPr>
          <p:cNvPr id="636" name="Google Shape;636;p29"/>
          <p:cNvSpPr txBox="1"/>
          <p:nvPr/>
        </p:nvSpPr>
        <p:spPr>
          <a:xfrm>
            <a:off x="2801187" y="3747700"/>
            <a:ext cx="199888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https://github.com/jy-977</a:t>
            </a:r>
            <a:endParaRPr b="1" i="1" sz="1200" u="none" cap="none" strike="noStrike">
              <a:solidFill>
                <a:srgbClr val="455F48"/>
              </a:solidFill>
              <a:latin typeface="Arial"/>
              <a:ea typeface="Arial"/>
              <a:cs typeface="Arial"/>
              <a:sym typeface="Arial"/>
            </a:endParaRPr>
          </a:p>
        </p:txBody>
      </p:sp>
      <p:sp>
        <p:nvSpPr>
          <p:cNvPr id="637" name="Google Shape;637;p29"/>
          <p:cNvSpPr txBox="1"/>
          <p:nvPr/>
        </p:nvSpPr>
        <p:spPr>
          <a:xfrm>
            <a:off x="1281575" y="3747700"/>
            <a:ext cx="1414522"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Jeongyun Lee</a:t>
            </a:r>
            <a:endParaRPr b="1" i="1" sz="1300" u="none" cap="none" strike="noStrike">
              <a:solidFill>
                <a:srgbClr val="2E3F30"/>
              </a:solidFill>
              <a:latin typeface="Arial"/>
              <a:ea typeface="Arial"/>
              <a:cs typeface="Arial"/>
              <a:sym typeface="Arial"/>
            </a:endParaRPr>
          </a:p>
        </p:txBody>
      </p:sp>
      <p:sp>
        <p:nvSpPr>
          <p:cNvPr id="638" name="Google Shape;638;p29"/>
          <p:cNvSpPr txBox="1"/>
          <p:nvPr/>
        </p:nvSpPr>
        <p:spPr>
          <a:xfrm>
            <a:off x="2801187" y="4137895"/>
            <a:ext cx="204216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https://github.com/mvp17</a:t>
            </a:r>
            <a:endParaRPr b="1" i="1" sz="1200" u="none" cap="none" strike="noStrike">
              <a:solidFill>
                <a:srgbClr val="455F48"/>
              </a:solidFill>
              <a:latin typeface="Arial"/>
              <a:ea typeface="Arial"/>
              <a:cs typeface="Arial"/>
              <a:sym typeface="Arial"/>
            </a:endParaRPr>
          </a:p>
        </p:txBody>
      </p:sp>
      <p:sp>
        <p:nvSpPr>
          <p:cNvPr id="639" name="Google Shape;639;p29"/>
          <p:cNvSpPr txBox="1"/>
          <p:nvPr/>
        </p:nvSpPr>
        <p:spPr>
          <a:xfrm>
            <a:off x="1298366" y="4137895"/>
            <a:ext cx="1045145"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Marc Visa</a:t>
            </a:r>
            <a:endParaRPr b="1" i="1" sz="1300" u="none" cap="none" strike="noStrike">
              <a:solidFill>
                <a:srgbClr val="2E3F30"/>
              </a:solidFill>
              <a:latin typeface="Arial"/>
              <a:ea typeface="Arial"/>
              <a:cs typeface="Arial"/>
              <a:sym typeface="Arial"/>
            </a:endParaRPr>
          </a:p>
        </p:txBody>
      </p:sp>
      <p:sp>
        <p:nvSpPr>
          <p:cNvPr id="640" name="Google Shape;640;p29"/>
          <p:cNvSpPr txBox="1"/>
          <p:nvPr/>
        </p:nvSpPr>
        <p:spPr>
          <a:xfrm>
            <a:off x="2801187" y="4543480"/>
            <a:ext cx="214969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https://github.com/ron7858</a:t>
            </a:r>
            <a:endParaRPr b="1" i="1" sz="1200" u="none" cap="none" strike="noStrike">
              <a:solidFill>
                <a:srgbClr val="455F48"/>
              </a:solidFill>
              <a:latin typeface="Arial"/>
              <a:ea typeface="Arial"/>
              <a:cs typeface="Arial"/>
              <a:sym typeface="Arial"/>
            </a:endParaRPr>
          </a:p>
        </p:txBody>
      </p:sp>
      <p:sp>
        <p:nvSpPr>
          <p:cNvPr id="641" name="Google Shape;641;p29"/>
          <p:cNvSpPr txBox="1"/>
          <p:nvPr/>
        </p:nvSpPr>
        <p:spPr>
          <a:xfrm>
            <a:off x="1280273" y="4543480"/>
            <a:ext cx="1443182" cy="4924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Ronnel Mattew</a:t>
            </a:r>
            <a:endParaRPr b="1" i="1" sz="1300" u="none" cap="none" strike="noStrike">
              <a:solidFill>
                <a:srgbClr val="2E3F30"/>
              </a:solidFill>
              <a:latin typeface="Arial"/>
              <a:ea typeface="Arial"/>
              <a:cs typeface="Arial"/>
              <a:sym typeface="Arial"/>
            </a:endParaRPr>
          </a:p>
        </p:txBody>
      </p:sp>
      <p:sp>
        <p:nvSpPr>
          <p:cNvPr id="642" name="Google Shape;642;p29"/>
          <p:cNvSpPr txBox="1"/>
          <p:nvPr/>
        </p:nvSpPr>
        <p:spPr>
          <a:xfrm>
            <a:off x="2801187" y="4938393"/>
            <a:ext cx="222560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455F48"/>
                </a:solidFill>
                <a:latin typeface="Arial"/>
                <a:ea typeface="Arial"/>
                <a:cs typeface="Arial"/>
                <a:sym typeface="Arial"/>
              </a:rPr>
              <a:t>https://github.com/eyadfhafi</a:t>
            </a:r>
            <a:endParaRPr b="1" i="1" sz="1200" u="none" cap="none" strike="noStrike">
              <a:solidFill>
                <a:srgbClr val="455F48"/>
              </a:solidFill>
              <a:latin typeface="Arial"/>
              <a:ea typeface="Arial"/>
              <a:cs typeface="Arial"/>
              <a:sym typeface="Arial"/>
            </a:endParaRPr>
          </a:p>
        </p:txBody>
      </p:sp>
      <p:sp>
        <p:nvSpPr>
          <p:cNvPr id="643" name="Google Shape;643;p29"/>
          <p:cNvSpPr txBox="1"/>
          <p:nvPr/>
        </p:nvSpPr>
        <p:spPr>
          <a:xfrm>
            <a:off x="1289402" y="4938393"/>
            <a:ext cx="1242353"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1" lang="en-US" sz="1300" u="none" cap="none" strike="noStrike">
                <a:solidFill>
                  <a:srgbClr val="2E3F30"/>
                </a:solidFill>
                <a:latin typeface="Arial"/>
                <a:ea typeface="Arial"/>
                <a:cs typeface="Arial"/>
                <a:sym typeface="Arial"/>
              </a:rPr>
              <a:t>Eyad Al Hafi</a:t>
            </a:r>
            <a:endParaRPr b="1" i="1" sz="1300" u="none" cap="none" strike="noStrike">
              <a:solidFill>
                <a:srgbClr val="2E3F3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27"/>
          <p:cNvGrpSpPr/>
          <p:nvPr/>
        </p:nvGrpSpPr>
        <p:grpSpPr>
          <a:xfrm>
            <a:off x="4901794" y="1472429"/>
            <a:ext cx="587662" cy="644389"/>
            <a:chOff x="4975800" y="1617211"/>
            <a:chExt cx="601207" cy="601207"/>
          </a:xfrm>
        </p:grpSpPr>
        <p:sp>
          <p:nvSpPr>
            <p:cNvPr id="171" name="Google Shape;171;p27"/>
            <p:cNvSpPr/>
            <p:nvPr/>
          </p:nvSpPr>
          <p:spPr>
            <a:xfrm>
              <a:off x="4975800" y="1617211"/>
              <a:ext cx="601207" cy="60120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p27"/>
            <p:cNvSpPr/>
            <p:nvPr/>
          </p:nvSpPr>
          <p:spPr>
            <a:xfrm>
              <a:off x="5026772" y="1668183"/>
              <a:ext cx="499265" cy="49926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cxnSp>
        <p:nvCxnSpPr>
          <p:cNvPr id="173" name="Google Shape;173;p27"/>
          <p:cNvCxnSpPr/>
          <p:nvPr/>
        </p:nvCxnSpPr>
        <p:spPr>
          <a:xfrm>
            <a:off x="4881461" y="1046030"/>
            <a:ext cx="7324681" cy="0"/>
          </a:xfrm>
          <a:prstGeom prst="straightConnector1">
            <a:avLst/>
          </a:prstGeom>
          <a:noFill/>
          <a:ln cap="flat" cmpd="sng" w="28575">
            <a:solidFill>
              <a:srgbClr val="2FAD22"/>
            </a:solidFill>
            <a:prstDash val="solid"/>
            <a:round/>
            <a:headEnd len="sm" w="sm" type="none"/>
            <a:tailEnd len="sm" w="sm" type="none"/>
          </a:ln>
        </p:spPr>
      </p:cxnSp>
      <p:sp>
        <p:nvSpPr>
          <p:cNvPr id="174" name="Google Shape;174;p27"/>
          <p:cNvSpPr txBox="1"/>
          <p:nvPr/>
        </p:nvSpPr>
        <p:spPr>
          <a:xfrm>
            <a:off x="6040383" y="171710"/>
            <a:ext cx="5808718"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3F3F3F"/>
                </a:solidFill>
                <a:latin typeface="Arial"/>
                <a:ea typeface="Arial"/>
                <a:cs typeface="Arial"/>
                <a:sym typeface="Arial"/>
              </a:rPr>
              <a:t>01.Project Introduction</a:t>
            </a:r>
            <a:endParaRPr b="1" i="0" sz="4400" u="none" cap="none" strike="noStrike">
              <a:solidFill>
                <a:srgbClr val="3F3F3F"/>
              </a:solidFill>
              <a:latin typeface="Arial"/>
              <a:ea typeface="Arial"/>
              <a:cs typeface="Arial"/>
              <a:sym typeface="Arial"/>
            </a:endParaRPr>
          </a:p>
        </p:txBody>
      </p:sp>
      <p:grpSp>
        <p:nvGrpSpPr>
          <p:cNvPr id="175" name="Google Shape;175;p27"/>
          <p:cNvGrpSpPr/>
          <p:nvPr/>
        </p:nvGrpSpPr>
        <p:grpSpPr>
          <a:xfrm>
            <a:off x="4984248" y="1523059"/>
            <a:ext cx="6466072" cy="644389"/>
            <a:chOff x="1773408" y="4013242"/>
            <a:chExt cx="6434311" cy="584775"/>
          </a:xfrm>
        </p:grpSpPr>
        <p:sp>
          <p:nvSpPr>
            <p:cNvPr id="176" name="Google Shape;176;p27"/>
            <p:cNvSpPr txBox="1"/>
            <p:nvPr/>
          </p:nvSpPr>
          <p:spPr>
            <a:xfrm>
              <a:off x="4394374" y="4013242"/>
              <a:ext cx="3813345"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Searching the pills with the shape, the color and the code</a:t>
              </a:r>
              <a:endParaRPr b="0" i="0" sz="1600" u="none" cap="none" strike="noStrike">
                <a:solidFill>
                  <a:srgbClr val="000000"/>
                </a:solidFill>
                <a:latin typeface="Arial"/>
                <a:ea typeface="Arial"/>
                <a:cs typeface="Arial"/>
                <a:sym typeface="Arial"/>
              </a:endParaRPr>
            </a:p>
          </p:txBody>
        </p:sp>
        <p:sp>
          <p:nvSpPr>
            <p:cNvPr id="177" name="Google Shape;177;p27"/>
            <p:cNvSpPr txBox="1"/>
            <p:nvPr/>
          </p:nvSpPr>
          <p:spPr>
            <a:xfrm>
              <a:off x="2296434" y="4085266"/>
              <a:ext cx="177959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Arial"/>
                  <a:ea typeface="Arial"/>
                  <a:cs typeface="Arial"/>
                  <a:sym typeface="Arial"/>
                </a:rPr>
                <a:t>Searching The Pills</a:t>
              </a:r>
              <a:endParaRPr b="0" i="0" sz="1400" u="none" cap="none" strike="noStrike">
                <a:solidFill>
                  <a:srgbClr val="3F3F3F"/>
                </a:solidFill>
                <a:latin typeface="Arial"/>
                <a:ea typeface="Arial"/>
                <a:cs typeface="Arial"/>
                <a:sym typeface="Arial"/>
              </a:endParaRPr>
            </a:p>
          </p:txBody>
        </p:sp>
        <p:pic>
          <p:nvPicPr>
            <p:cNvPr id="178" name="Google Shape;178;p27"/>
            <p:cNvPicPr preferRelativeResize="0"/>
            <p:nvPr/>
          </p:nvPicPr>
          <p:blipFill rotWithShape="1">
            <a:blip r:embed="rId3">
              <a:alphaModFix/>
            </a:blip>
            <a:srcRect b="0" l="0" r="0" t="0"/>
            <a:stretch/>
          </p:blipFill>
          <p:spPr>
            <a:xfrm>
              <a:off x="1773408" y="4067297"/>
              <a:ext cx="337047" cy="337047"/>
            </a:xfrm>
            <a:prstGeom prst="rect">
              <a:avLst/>
            </a:prstGeom>
            <a:noFill/>
            <a:ln>
              <a:noFill/>
            </a:ln>
          </p:spPr>
        </p:pic>
      </p:grpSp>
      <p:grpSp>
        <p:nvGrpSpPr>
          <p:cNvPr id="179" name="Google Shape;179;p27"/>
          <p:cNvGrpSpPr/>
          <p:nvPr/>
        </p:nvGrpSpPr>
        <p:grpSpPr>
          <a:xfrm>
            <a:off x="4871720" y="3160276"/>
            <a:ext cx="6710076" cy="753763"/>
            <a:chOff x="4904680" y="2681368"/>
            <a:chExt cx="6677116" cy="684031"/>
          </a:xfrm>
        </p:grpSpPr>
        <p:grpSp>
          <p:nvGrpSpPr>
            <p:cNvPr id="180" name="Google Shape;180;p27"/>
            <p:cNvGrpSpPr/>
            <p:nvPr/>
          </p:nvGrpSpPr>
          <p:grpSpPr>
            <a:xfrm>
              <a:off x="4904680" y="2681368"/>
              <a:ext cx="584775" cy="584775"/>
              <a:chOff x="4975800" y="1617211"/>
              <a:chExt cx="601207" cy="601207"/>
            </a:xfrm>
          </p:grpSpPr>
          <p:sp>
            <p:nvSpPr>
              <p:cNvPr id="181" name="Google Shape;181;p27"/>
              <p:cNvSpPr/>
              <p:nvPr/>
            </p:nvSpPr>
            <p:spPr>
              <a:xfrm>
                <a:off x="4975800" y="1617211"/>
                <a:ext cx="601207" cy="60120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2" name="Google Shape;182;p27"/>
              <p:cNvSpPr/>
              <p:nvPr/>
            </p:nvSpPr>
            <p:spPr>
              <a:xfrm>
                <a:off x="5026772" y="1668183"/>
                <a:ext cx="499265" cy="49926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83" name="Google Shape;183;p27"/>
            <p:cNvGrpSpPr/>
            <p:nvPr/>
          </p:nvGrpSpPr>
          <p:grpSpPr>
            <a:xfrm>
              <a:off x="5024188" y="2780624"/>
              <a:ext cx="6557608" cy="584775"/>
              <a:chOff x="5363086" y="3850473"/>
              <a:chExt cx="6557608" cy="584775"/>
            </a:xfrm>
          </p:grpSpPr>
          <p:sp>
            <p:nvSpPr>
              <p:cNvPr id="184" name="Google Shape;184;p27"/>
              <p:cNvSpPr txBox="1"/>
              <p:nvPr/>
            </p:nvSpPr>
            <p:spPr>
              <a:xfrm>
                <a:off x="7975872" y="3850473"/>
                <a:ext cx="3944822"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Reminding the time to take the medicine for user and user’s family</a:t>
                </a:r>
                <a:endParaRPr b="0" i="0" sz="1600" u="none" cap="none" strike="noStrike">
                  <a:solidFill>
                    <a:srgbClr val="000000"/>
                  </a:solidFill>
                  <a:latin typeface="Arial"/>
                  <a:ea typeface="Arial"/>
                  <a:cs typeface="Arial"/>
                  <a:sym typeface="Arial"/>
                </a:endParaRPr>
              </a:p>
            </p:txBody>
          </p:sp>
          <p:sp>
            <p:nvSpPr>
              <p:cNvPr id="185" name="Google Shape;185;p27"/>
              <p:cNvSpPr txBox="1"/>
              <p:nvPr/>
            </p:nvSpPr>
            <p:spPr>
              <a:xfrm>
                <a:off x="5898282" y="3850473"/>
                <a:ext cx="144738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Arial"/>
                    <a:ea typeface="Arial"/>
                    <a:cs typeface="Arial"/>
                    <a:sym typeface="Arial"/>
                  </a:rPr>
                  <a:t>Setting Alarms</a:t>
                </a:r>
                <a:endParaRPr b="0" i="0" sz="1400" u="none" cap="none" strike="noStrike">
                  <a:solidFill>
                    <a:srgbClr val="3F3F3F"/>
                  </a:solidFill>
                  <a:latin typeface="Arial"/>
                  <a:ea typeface="Arial"/>
                  <a:cs typeface="Arial"/>
                  <a:sym typeface="Arial"/>
                </a:endParaRPr>
              </a:p>
            </p:txBody>
          </p:sp>
          <p:pic>
            <p:nvPicPr>
              <p:cNvPr id="186" name="Google Shape;186;p27"/>
              <p:cNvPicPr preferRelativeResize="0"/>
              <p:nvPr/>
            </p:nvPicPr>
            <p:blipFill rotWithShape="1">
              <a:blip r:embed="rId4">
                <a:alphaModFix/>
              </a:blip>
              <a:srcRect b="0" l="0" r="0" t="0"/>
              <a:stretch/>
            </p:blipFill>
            <p:spPr>
              <a:xfrm>
                <a:off x="5363086" y="3890005"/>
                <a:ext cx="328868" cy="328868"/>
              </a:xfrm>
              <a:prstGeom prst="rect">
                <a:avLst/>
              </a:prstGeom>
              <a:noFill/>
              <a:ln>
                <a:noFill/>
              </a:ln>
            </p:spPr>
          </p:pic>
        </p:grpSp>
      </p:grpSp>
      <p:sp>
        <p:nvSpPr>
          <p:cNvPr id="187" name="Google Shape;187;p27"/>
          <p:cNvSpPr txBox="1"/>
          <p:nvPr/>
        </p:nvSpPr>
        <p:spPr>
          <a:xfrm>
            <a:off x="7618151" y="2066837"/>
            <a:ext cx="3832168"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Providing the information of the pill including the ingredients, dosage , effects and etc.</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nvGrpSpPr>
          <p:cNvPr id="188" name="Google Shape;188;p27"/>
          <p:cNvGrpSpPr/>
          <p:nvPr/>
        </p:nvGrpSpPr>
        <p:grpSpPr>
          <a:xfrm>
            <a:off x="4872473" y="4395039"/>
            <a:ext cx="6556777" cy="721685"/>
            <a:chOff x="4863998" y="4139481"/>
            <a:chExt cx="6524570" cy="654920"/>
          </a:xfrm>
        </p:grpSpPr>
        <p:sp>
          <p:nvSpPr>
            <p:cNvPr id="189" name="Google Shape;189;p27"/>
            <p:cNvSpPr/>
            <p:nvPr/>
          </p:nvSpPr>
          <p:spPr>
            <a:xfrm>
              <a:off x="4863998" y="4139481"/>
              <a:ext cx="584775" cy="58477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 name="Google Shape;190;p27"/>
            <p:cNvSpPr/>
            <p:nvPr/>
          </p:nvSpPr>
          <p:spPr>
            <a:xfrm>
              <a:off x="4913577" y="4189060"/>
              <a:ext cx="485619" cy="4856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 name="Google Shape;191;p27"/>
            <p:cNvSpPr txBox="1"/>
            <p:nvPr/>
          </p:nvSpPr>
          <p:spPr>
            <a:xfrm>
              <a:off x="7575225" y="4209626"/>
              <a:ext cx="3813343"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Notification the guide line in the daily life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92" name="Google Shape;192;p27"/>
            <p:cNvSpPr txBox="1"/>
            <p:nvPr/>
          </p:nvSpPr>
          <p:spPr>
            <a:xfrm>
              <a:off x="5575524" y="4247202"/>
              <a:ext cx="93647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Arial"/>
                  <a:ea typeface="Arial"/>
                  <a:cs typeface="Arial"/>
                  <a:sym typeface="Arial"/>
                </a:rPr>
                <a:t>Cautions</a:t>
              </a:r>
              <a:endParaRPr b="0" i="0" sz="1400" u="none" cap="none" strike="noStrike">
                <a:solidFill>
                  <a:srgbClr val="3F3F3F"/>
                </a:solidFill>
                <a:latin typeface="Arial"/>
                <a:ea typeface="Arial"/>
                <a:cs typeface="Arial"/>
                <a:sym typeface="Arial"/>
              </a:endParaRPr>
            </a:p>
          </p:txBody>
        </p:sp>
        <p:pic>
          <p:nvPicPr>
            <p:cNvPr id="193" name="Google Shape;193;p27"/>
            <p:cNvPicPr preferRelativeResize="0"/>
            <p:nvPr/>
          </p:nvPicPr>
          <p:blipFill rotWithShape="1">
            <a:blip r:embed="rId5">
              <a:alphaModFix/>
            </a:blip>
            <a:srcRect b="0" l="0" r="0" t="0"/>
            <a:stretch/>
          </p:blipFill>
          <p:spPr>
            <a:xfrm>
              <a:off x="4974579" y="4219786"/>
              <a:ext cx="369332" cy="354753"/>
            </a:xfrm>
            <a:prstGeom prst="rect">
              <a:avLst/>
            </a:prstGeom>
            <a:noFill/>
            <a:ln>
              <a:noFill/>
            </a:ln>
          </p:spPr>
        </p:pic>
      </p:grpSp>
      <p:sp>
        <p:nvSpPr>
          <p:cNvPr id="194" name="Google Shape;194;p27"/>
          <p:cNvSpPr txBox="1"/>
          <p:nvPr/>
        </p:nvSpPr>
        <p:spPr>
          <a:xfrm>
            <a:off x="5649526" y="2937959"/>
            <a:ext cx="918914" cy="4069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 name="Google Shape;195;p27"/>
          <p:cNvGrpSpPr/>
          <p:nvPr/>
        </p:nvGrpSpPr>
        <p:grpSpPr>
          <a:xfrm>
            <a:off x="1252389" y="754636"/>
            <a:ext cx="2554227" cy="5437010"/>
            <a:chOff x="15029692" y="-2500397"/>
            <a:chExt cx="2753033" cy="4553404"/>
          </a:xfrm>
        </p:grpSpPr>
        <p:sp>
          <p:nvSpPr>
            <p:cNvPr id="196" name="Google Shape;196;p27"/>
            <p:cNvSpPr/>
            <p:nvPr/>
          </p:nvSpPr>
          <p:spPr>
            <a:xfrm>
              <a:off x="15117016" y="-2466125"/>
              <a:ext cx="2626733" cy="45191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7" name="Google Shape;197;p27"/>
            <p:cNvPicPr preferRelativeResize="0"/>
            <p:nvPr/>
          </p:nvPicPr>
          <p:blipFill rotWithShape="1">
            <a:blip r:embed="rId6">
              <a:alphaModFix/>
            </a:blip>
            <a:srcRect b="0" l="0" r="0" t="0"/>
            <a:stretch/>
          </p:blipFill>
          <p:spPr>
            <a:xfrm>
              <a:off x="15297289" y="-1664734"/>
              <a:ext cx="2143193" cy="744511"/>
            </a:xfrm>
            <a:prstGeom prst="rect">
              <a:avLst/>
            </a:prstGeom>
            <a:noFill/>
            <a:ln>
              <a:noFill/>
            </a:ln>
          </p:spPr>
        </p:pic>
        <p:pic>
          <p:nvPicPr>
            <p:cNvPr id="198" name="Google Shape;198;p27"/>
            <p:cNvPicPr preferRelativeResize="0"/>
            <p:nvPr/>
          </p:nvPicPr>
          <p:blipFill rotWithShape="1">
            <a:blip r:embed="rId7">
              <a:alphaModFix/>
            </a:blip>
            <a:srcRect b="0" l="0" r="0" t="0"/>
            <a:stretch/>
          </p:blipFill>
          <p:spPr>
            <a:xfrm>
              <a:off x="15029692" y="-2500397"/>
              <a:ext cx="2753033" cy="1070788"/>
            </a:xfrm>
            <a:prstGeom prst="rect">
              <a:avLst/>
            </a:prstGeom>
            <a:noFill/>
            <a:ln>
              <a:noFill/>
            </a:ln>
          </p:spPr>
        </p:pic>
        <p:pic>
          <p:nvPicPr>
            <p:cNvPr id="199" name="Google Shape;199;p27"/>
            <p:cNvPicPr preferRelativeResize="0"/>
            <p:nvPr/>
          </p:nvPicPr>
          <p:blipFill rotWithShape="1">
            <a:blip r:embed="rId8">
              <a:alphaModFix/>
            </a:blip>
            <a:srcRect b="40223" l="73013" r="10603" t="19948"/>
            <a:stretch/>
          </p:blipFill>
          <p:spPr>
            <a:xfrm>
              <a:off x="16845344" y="-1472390"/>
              <a:ext cx="294959" cy="249076"/>
            </a:xfrm>
            <a:prstGeom prst="rect">
              <a:avLst/>
            </a:prstGeom>
            <a:noFill/>
            <a:ln>
              <a:noFill/>
            </a:ln>
          </p:spPr>
        </p:pic>
        <p:pic>
          <p:nvPicPr>
            <p:cNvPr id="200" name="Google Shape;200;p27"/>
            <p:cNvPicPr preferRelativeResize="0"/>
            <p:nvPr/>
          </p:nvPicPr>
          <p:blipFill rotWithShape="1">
            <a:blip r:embed="rId9">
              <a:alphaModFix/>
            </a:blip>
            <a:srcRect b="0" l="0" r="0" t="0"/>
            <a:stretch/>
          </p:blipFill>
          <p:spPr>
            <a:xfrm>
              <a:off x="15362456" y="-856075"/>
              <a:ext cx="2362509" cy="2091853"/>
            </a:xfrm>
            <a:prstGeom prst="rect">
              <a:avLst/>
            </a:prstGeom>
            <a:noFill/>
            <a:ln>
              <a:noFill/>
            </a:ln>
          </p:spPr>
        </p:pic>
        <p:sp>
          <p:nvSpPr>
            <p:cNvPr id="201" name="Google Shape;201;p27"/>
            <p:cNvSpPr txBox="1"/>
            <p:nvPr/>
          </p:nvSpPr>
          <p:spPr>
            <a:xfrm>
              <a:off x="15489467" y="-1508113"/>
              <a:ext cx="134870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3F3F3F"/>
                  </a:solidFill>
                  <a:latin typeface="Arial"/>
                  <a:ea typeface="Arial"/>
                  <a:cs typeface="Arial"/>
                  <a:sym typeface="Arial"/>
                </a:rPr>
                <a:t>white, oval, paracetamol</a:t>
              </a:r>
              <a:endParaRPr b="0" i="0" sz="1200" u="none" cap="none" strike="noStrike">
                <a:solidFill>
                  <a:srgbClr val="3F3F3F"/>
                </a:solidFill>
                <a:latin typeface="Arial"/>
                <a:ea typeface="Arial"/>
                <a:cs typeface="Arial"/>
                <a:sym typeface="Arial"/>
              </a:endParaRPr>
            </a:p>
          </p:txBody>
        </p:sp>
      </p:grpSp>
      <p:grpSp>
        <p:nvGrpSpPr>
          <p:cNvPr id="202" name="Google Shape;202;p27"/>
          <p:cNvGrpSpPr/>
          <p:nvPr/>
        </p:nvGrpSpPr>
        <p:grpSpPr>
          <a:xfrm>
            <a:off x="1436836" y="452372"/>
            <a:ext cx="2694263" cy="5743915"/>
            <a:chOff x="-1253604" y="-323659"/>
            <a:chExt cx="2694263" cy="5743915"/>
          </a:xfrm>
        </p:grpSpPr>
        <p:pic>
          <p:nvPicPr>
            <p:cNvPr id="203" name="Google Shape;203;p27"/>
            <p:cNvPicPr preferRelativeResize="0"/>
            <p:nvPr/>
          </p:nvPicPr>
          <p:blipFill rotWithShape="1">
            <a:blip r:embed="rId10">
              <a:alphaModFix/>
            </a:blip>
            <a:srcRect b="0" l="0" r="49723" t="240"/>
            <a:stretch/>
          </p:blipFill>
          <p:spPr>
            <a:xfrm>
              <a:off x="-1253604" y="-323659"/>
              <a:ext cx="2694263" cy="5743915"/>
            </a:xfrm>
            <a:prstGeom prst="rect">
              <a:avLst/>
            </a:prstGeom>
            <a:noFill/>
            <a:ln>
              <a:noFill/>
            </a:ln>
          </p:spPr>
        </p:pic>
        <p:grpSp>
          <p:nvGrpSpPr>
            <p:cNvPr id="204" name="Google Shape;204;p27"/>
            <p:cNvGrpSpPr/>
            <p:nvPr/>
          </p:nvGrpSpPr>
          <p:grpSpPr>
            <a:xfrm>
              <a:off x="-1197477" y="1320020"/>
              <a:ext cx="2495288" cy="735433"/>
              <a:chOff x="5336053" y="4262422"/>
              <a:chExt cx="2143291" cy="735433"/>
            </a:xfrm>
          </p:grpSpPr>
          <p:pic>
            <p:nvPicPr>
              <p:cNvPr id="205" name="Google Shape;205;p27"/>
              <p:cNvPicPr preferRelativeResize="0"/>
              <p:nvPr/>
            </p:nvPicPr>
            <p:blipFill rotWithShape="1">
              <a:blip r:embed="rId11">
                <a:alphaModFix/>
              </a:blip>
              <a:srcRect b="1883" l="1542" r="1336" t="1256"/>
              <a:stretch/>
            </p:blipFill>
            <p:spPr>
              <a:xfrm>
                <a:off x="5367113" y="4262422"/>
                <a:ext cx="2112231" cy="735433"/>
              </a:xfrm>
              <a:prstGeom prst="rect">
                <a:avLst/>
              </a:prstGeom>
              <a:noFill/>
              <a:ln>
                <a:noFill/>
              </a:ln>
            </p:spPr>
          </p:pic>
          <p:pic>
            <p:nvPicPr>
              <p:cNvPr id="206" name="Google Shape;206;p27"/>
              <p:cNvPicPr preferRelativeResize="0"/>
              <p:nvPr/>
            </p:nvPicPr>
            <p:blipFill rotWithShape="1">
              <a:blip r:embed="rId7">
                <a:alphaModFix/>
              </a:blip>
              <a:srcRect b="55358" l="39441" r="16230" t="23142"/>
              <a:stretch/>
            </p:blipFill>
            <p:spPr>
              <a:xfrm>
                <a:off x="5543736" y="4301161"/>
                <a:ext cx="733893" cy="147771"/>
              </a:xfrm>
              <a:prstGeom prst="rect">
                <a:avLst/>
              </a:prstGeom>
              <a:noFill/>
              <a:ln>
                <a:noFill/>
              </a:ln>
            </p:spPr>
          </p:pic>
          <p:sp>
            <p:nvSpPr>
              <p:cNvPr id="207" name="Google Shape;207;p27"/>
              <p:cNvSpPr txBox="1"/>
              <p:nvPr/>
            </p:nvSpPr>
            <p:spPr>
              <a:xfrm>
                <a:off x="5336053" y="4573468"/>
                <a:ext cx="1411573"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3F3F3F"/>
                    </a:solidFill>
                    <a:latin typeface="Corbel"/>
                    <a:ea typeface="Corbel"/>
                    <a:cs typeface="Corbel"/>
                    <a:sym typeface="Corbel"/>
                  </a:rPr>
                  <a:t>You missed the medicine</a:t>
                </a:r>
                <a:endParaRPr b="0" i="0" sz="1400" u="none" cap="none" strike="noStrike">
                  <a:solidFill>
                    <a:srgbClr val="000000"/>
                  </a:solidFill>
                  <a:latin typeface="Arial"/>
                  <a:ea typeface="Arial"/>
                  <a:cs typeface="Arial"/>
                  <a:sym typeface="Arial"/>
                </a:endParaRPr>
              </a:p>
            </p:txBody>
          </p:sp>
        </p:grpSp>
        <p:grpSp>
          <p:nvGrpSpPr>
            <p:cNvPr id="208" name="Google Shape;208;p27"/>
            <p:cNvGrpSpPr/>
            <p:nvPr/>
          </p:nvGrpSpPr>
          <p:grpSpPr>
            <a:xfrm>
              <a:off x="-1226371" y="2132888"/>
              <a:ext cx="2508948" cy="735433"/>
              <a:chOff x="5324319" y="4262422"/>
              <a:chExt cx="2155024" cy="735433"/>
            </a:xfrm>
          </p:grpSpPr>
          <p:pic>
            <p:nvPicPr>
              <p:cNvPr id="209" name="Google Shape;209;p27"/>
              <p:cNvPicPr preferRelativeResize="0"/>
              <p:nvPr/>
            </p:nvPicPr>
            <p:blipFill rotWithShape="1">
              <a:blip r:embed="rId11">
                <a:alphaModFix/>
              </a:blip>
              <a:srcRect b="1883" l="1542" r="1336" t="1256"/>
              <a:stretch/>
            </p:blipFill>
            <p:spPr>
              <a:xfrm>
                <a:off x="5367112" y="4262422"/>
                <a:ext cx="2112231" cy="735433"/>
              </a:xfrm>
              <a:prstGeom prst="rect">
                <a:avLst/>
              </a:prstGeom>
              <a:noFill/>
              <a:ln>
                <a:noFill/>
              </a:ln>
            </p:spPr>
          </p:pic>
          <p:pic>
            <p:nvPicPr>
              <p:cNvPr id="210" name="Google Shape;210;p27"/>
              <p:cNvPicPr preferRelativeResize="0"/>
              <p:nvPr/>
            </p:nvPicPr>
            <p:blipFill rotWithShape="1">
              <a:blip r:embed="rId7">
                <a:alphaModFix/>
              </a:blip>
              <a:srcRect b="55358" l="39441" r="16230" t="23142"/>
              <a:stretch/>
            </p:blipFill>
            <p:spPr>
              <a:xfrm>
                <a:off x="5543736" y="4301161"/>
                <a:ext cx="733893" cy="147771"/>
              </a:xfrm>
              <a:prstGeom prst="rect">
                <a:avLst/>
              </a:prstGeom>
              <a:noFill/>
              <a:ln>
                <a:noFill/>
              </a:ln>
            </p:spPr>
          </p:pic>
          <p:sp>
            <p:nvSpPr>
              <p:cNvPr id="211" name="Google Shape;211;p27"/>
              <p:cNvSpPr txBox="1"/>
              <p:nvPr/>
            </p:nvSpPr>
            <p:spPr>
              <a:xfrm>
                <a:off x="5324319" y="4593211"/>
                <a:ext cx="2134433"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Corbel"/>
                    <a:ea typeface="Corbel"/>
                    <a:cs typeface="Corbel"/>
                    <a:sym typeface="Corbel"/>
                  </a:rPr>
                  <a:t>Jake needs to take his medicine in 30 min </a:t>
                </a:r>
                <a:endParaRPr b="0" i="0" sz="1400" u="none" cap="none" strike="noStrike">
                  <a:solidFill>
                    <a:srgbClr val="000000"/>
                  </a:solidFill>
                  <a:latin typeface="Arial"/>
                  <a:ea typeface="Arial"/>
                  <a:cs typeface="Arial"/>
                  <a:sym typeface="Arial"/>
                </a:endParaRPr>
              </a:p>
            </p:txBody>
          </p:sp>
        </p:grpSp>
      </p:grpSp>
      <p:grpSp>
        <p:nvGrpSpPr>
          <p:cNvPr id="212" name="Google Shape;212;p27"/>
          <p:cNvGrpSpPr/>
          <p:nvPr/>
        </p:nvGrpSpPr>
        <p:grpSpPr>
          <a:xfrm>
            <a:off x="1427991" y="451414"/>
            <a:ext cx="2671401" cy="5743915"/>
            <a:chOff x="2333851" y="941151"/>
            <a:chExt cx="2671401" cy="5743915"/>
          </a:xfrm>
        </p:grpSpPr>
        <p:grpSp>
          <p:nvGrpSpPr>
            <p:cNvPr id="213" name="Google Shape;213;p27"/>
            <p:cNvGrpSpPr/>
            <p:nvPr/>
          </p:nvGrpSpPr>
          <p:grpSpPr>
            <a:xfrm>
              <a:off x="2333851" y="941151"/>
              <a:ext cx="2671401" cy="5743915"/>
              <a:chOff x="1422989" y="452371"/>
              <a:chExt cx="2671401" cy="5743915"/>
            </a:xfrm>
          </p:grpSpPr>
          <p:grpSp>
            <p:nvGrpSpPr>
              <p:cNvPr id="214" name="Google Shape;214;p27"/>
              <p:cNvGrpSpPr/>
              <p:nvPr/>
            </p:nvGrpSpPr>
            <p:grpSpPr>
              <a:xfrm>
                <a:off x="1422989" y="452371"/>
                <a:ext cx="2671401" cy="5743915"/>
                <a:chOff x="11261299" y="826288"/>
                <a:chExt cx="2437048" cy="5396088"/>
              </a:xfrm>
            </p:grpSpPr>
            <p:sp>
              <p:nvSpPr>
                <p:cNvPr id="215" name="Google Shape;215;p27"/>
                <p:cNvSpPr/>
                <p:nvPr/>
              </p:nvSpPr>
              <p:spPr>
                <a:xfrm>
                  <a:off x="11261299" y="826288"/>
                  <a:ext cx="2437048" cy="53960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16" name="Google Shape;216;p27"/>
                <p:cNvGrpSpPr/>
                <p:nvPr/>
              </p:nvGrpSpPr>
              <p:grpSpPr>
                <a:xfrm>
                  <a:off x="11408923" y="2728684"/>
                  <a:ext cx="2141797" cy="993379"/>
                  <a:chOff x="1657634" y="2598465"/>
                  <a:chExt cx="2141797" cy="993379"/>
                </a:xfrm>
              </p:grpSpPr>
              <p:pic>
                <p:nvPicPr>
                  <p:cNvPr id="217" name="Google Shape;217;p27"/>
                  <p:cNvPicPr preferRelativeResize="0"/>
                  <p:nvPr/>
                </p:nvPicPr>
                <p:blipFill rotWithShape="1">
                  <a:blip r:embed="rId12">
                    <a:alphaModFix/>
                  </a:blip>
                  <a:srcRect b="38536" l="0" r="19697" t="0"/>
                  <a:stretch/>
                </p:blipFill>
                <p:spPr>
                  <a:xfrm>
                    <a:off x="1693795" y="2598465"/>
                    <a:ext cx="2105636" cy="993379"/>
                  </a:xfrm>
                  <a:prstGeom prst="rect">
                    <a:avLst/>
                  </a:prstGeom>
                  <a:noFill/>
                  <a:ln>
                    <a:noFill/>
                  </a:ln>
                </p:spPr>
              </p:pic>
              <p:sp>
                <p:nvSpPr>
                  <p:cNvPr id="218" name="Google Shape;218;p27"/>
                  <p:cNvSpPr txBox="1"/>
                  <p:nvPr/>
                </p:nvSpPr>
                <p:spPr>
                  <a:xfrm>
                    <a:off x="1657634" y="2637828"/>
                    <a:ext cx="2133918" cy="5770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Corbel"/>
                        <a:ea typeface="Corbel"/>
                        <a:cs typeface="Corbel"/>
                        <a:sym typeface="Corbel"/>
                      </a:rPr>
                      <a:t>CAUTION!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Corbel"/>
                        <a:ea typeface="Corbel"/>
                        <a:cs typeface="Corbel"/>
                        <a:sym typeface="Corbel"/>
                      </a:rPr>
                      <a:t>Your medicine A and B is conflicted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Corbel"/>
                        <a:ea typeface="Corbel"/>
                        <a:cs typeface="Corbel"/>
                        <a:sym typeface="Corbel"/>
                      </a:rPr>
                      <a:t>They can cause the side effect</a:t>
                    </a:r>
                    <a:endParaRPr b="0" i="0" sz="1400" u="none" cap="none" strike="noStrike">
                      <a:solidFill>
                        <a:srgbClr val="000000"/>
                      </a:solidFill>
                      <a:latin typeface="Arial"/>
                      <a:ea typeface="Arial"/>
                      <a:cs typeface="Arial"/>
                      <a:sym typeface="Arial"/>
                    </a:endParaRPr>
                  </a:p>
                </p:txBody>
              </p:sp>
            </p:grpSp>
          </p:grpSp>
          <p:pic>
            <p:nvPicPr>
              <p:cNvPr id="219" name="Google Shape;219;p27"/>
              <p:cNvPicPr preferRelativeResize="0"/>
              <p:nvPr/>
            </p:nvPicPr>
            <p:blipFill rotWithShape="1">
              <a:blip r:embed="rId12">
                <a:alphaModFix/>
              </a:blip>
              <a:srcRect b="38536" l="0" r="19697" t="0"/>
              <a:stretch/>
            </p:blipFill>
            <p:spPr>
              <a:xfrm>
                <a:off x="1596247" y="3732787"/>
                <a:ext cx="2308120" cy="1057411"/>
              </a:xfrm>
              <a:prstGeom prst="rect">
                <a:avLst/>
              </a:prstGeom>
              <a:noFill/>
              <a:ln>
                <a:noFill/>
              </a:ln>
            </p:spPr>
          </p:pic>
        </p:grpSp>
        <p:sp>
          <p:nvSpPr>
            <p:cNvPr id="220" name="Google Shape;220;p27"/>
            <p:cNvSpPr txBox="1"/>
            <p:nvPr/>
          </p:nvSpPr>
          <p:spPr>
            <a:xfrm>
              <a:off x="2747039" y="4266346"/>
              <a:ext cx="1887055" cy="5770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Corbel"/>
                  <a:ea typeface="Corbel"/>
                  <a:cs typeface="Corbel"/>
                  <a:sym typeface="Corbel"/>
                </a:rPr>
                <a:t>CAUTION!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Corbel"/>
                  <a:ea typeface="Corbel"/>
                  <a:cs typeface="Corbel"/>
                  <a:sym typeface="Corbel"/>
                </a:rPr>
                <a:t>Do Not Drink - Tyrenol</a:t>
              </a:r>
              <a:endParaRPr b="0" i="0" sz="1050" u="none" cap="none" strike="noStrike">
                <a:solidFill>
                  <a:srgbClr val="3F3F3F"/>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3F3F3F"/>
                  </a:solidFill>
                  <a:latin typeface="Corbel"/>
                  <a:ea typeface="Corbel"/>
                  <a:cs typeface="Corbel"/>
                  <a:sym typeface="Corbel"/>
                </a:rPr>
                <a:t>Alcohol can damage your liver.</a:t>
              </a:r>
              <a:endParaRPr b="0" i="0" sz="1400" u="none" cap="none" strike="noStrike">
                <a:solidFill>
                  <a:srgbClr val="000000"/>
                </a:solidFill>
                <a:latin typeface="Arial"/>
                <a:ea typeface="Arial"/>
                <a:cs typeface="Arial"/>
                <a:sym typeface="Arial"/>
              </a:endParaRPr>
            </a:p>
          </p:txBody>
        </p:sp>
      </p:grpSp>
      <p:pic>
        <p:nvPicPr>
          <p:cNvPr id="221" name="Google Shape;221;p27"/>
          <p:cNvPicPr preferRelativeResize="0"/>
          <p:nvPr/>
        </p:nvPicPr>
        <p:blipFill rotWithShape="1">
          <a:blip r:embed="rId13">
            <a:alphaModFix/>
          </a:blip>
          <a:srcRect b="0" l="0" r="0" t="0"/>
          <a:stretch/>
        </p:blipFill>
        <p:spPr>
          <a:xfrm flipH="1">
            <a:off x="0" y="285390"/>
            <a:ext cx="4787994" cy="65726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p:nvPr/>
        </p:nvSpPr>
        <p:spPr>
          <a:xfrm>
            <a:off x="3949324" y="1118753"/>
            <a:ext cx="4192881" cy="548524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 name="Google Shape;227;p43"/>
          <p:cNvSpPr/>
          <p:nvPr/>
        </p:nvSpPr>
        <p:spPr>
          <a:xfrm>
            <a:off x="348325" y="2191182"/>
            <a:ext cx="2117763" cy="2939506"/>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43"/>
          <p:cNvSpPr txBox="1"/>
          <p:nvPr/>
        </p:nvSpPr>
        <p:spPr>
          <a:xfrm>
            <a:off x="687065" y="2560475"/>
            <a:ext cx="14403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3F3F3F"/>
                </a:solidFill>
                <a:latin typeface="Arial"/>
                <a:ea typeface="Arial"/>
                <a:cs typeface="Arial"/>
                <a:sym typeface="Arial"/>
              </a:rPr>
              <a:t>Client</a:t>
            </a:r>
            <a:endParaRPr b="1" i="0" sz="3200" u="none" cap="none" strike="noStrike">
              <a:solidFill>
                <a:srgbClr val="3F3F3F"/>
              </a:solidFill>
              <a:latin typeface="Arial"/>
              <a:ea typeface="Arial"/>
              <a:cs typeface="Arial"/>
              <a:sym typeface="Arial"/>
            </a:endParaRPr>
          </a:p>
        </p:txBody>
      </p:sp>
      <p:pic>
        <p:nvPicPr>
          <p:cNvPr id="229" name="Google Shape;229;p43"/>
          <p:cNvPicPr preferRelativeResize="0"/>
          <p:nvPr/>
        </p:nvPicPr>
        <p:blipFill rotWithShape="1">
          <a:blip r:embed="rId3">
            <a:alphaModFix/>
          </a:blip>
          <a:srcRect b="0" l="0" r="0" t="0"/>
          <a:stretch/>
        </p:blipFill>
        <p:spPr>
          <a:xfrm>
            <a:off x="523562" y="3324465"/>
            <a:ext cx="1794955" cy="672943"/>
          </a:xfrm>
          <a:prstGeom prst="rect">
            <a:avLst/>
          </a:prstGeom>
          <a:noFill/>
          <a:ln>
            <a:noFill/>
          </a:ln>
        </p:spPr>
      </p:pic>
      <p:pic>
        <p:nvPicPr>
          <p:cNvPr id="230" name="Google Shape;230;p43"/>
          <p:cNvPicPr preferRelativeResize="0"/>
          <p:nvPr/>
        </p:nvPicPr>
        <p:blipFill rotWithShape="1">
          <a:blip r:embed="rId4">
            <a:alphaModFix/>
          </a:blip>
          <a:srcRect b="0" l="0" r="0" t="0"/>
          <a:stretch/>
        </p:blipFill>
        <p:spPr>
          <a:xfrm>
            <a:off x="523562" y="4051852"/>
            <a:ext cx="1020060" cy="346346"/>
          </a:xfrm>
          <a:prstGeom prst="rect">
            <a:avLst/>
          </a:prstGeom>
          <a:noFill/>
          <a:ln>
            <a:noFill/>
          </a:ln>
        </p:spPr>
      </p:pic>
      <p:pic>
        <p:nvPicPr>
          <p:cNvPr id="231" name="Google Shape;231;p43"/>
          <p:cNvPicPr preferRelativeResize="0"/>
          <p:nvPr/>
        </p:nvPicPr>
        <p:blipFill rotWithShape="1">
          <a:blip r:embed="rId5">
            <a:alphaModFix/>
          </a:blip>
          <a:srcRect b="0" l="0" r="0" t="0"/>
          <a:stretch/>
        </p:blipFill>
        <p:spPr>
          <a:xfrm>
            <a:off x="8413392" y="2849178"/>
            <a:ext cx="413765" cy="413765"/>
          </a:xfrm>
          <a:prstGeom prst="rect">
            <a:avLst/>
          </a:prstGeom>
          <a:noFill/>
          <a:ln>
            <a:noFill/>
          </a:ln>
        </p:spPr>
      </p:pic>
      <p:pic>
        <p:nvPicPr>
          <p:cNvPr id="232" name="Google Shape;232;p43"/>
          <p:cNvPicPr preferRelativeResize="0"/>
          <p:nvPr/>
        </p:nvPicPr>
        <p:blipFill rotWithShape="1">
          <a:blip r:embed="rId6">
            <a:alphaModFix/>
          </a:blip>
          <a:srcRect b="0" l="0" r="0" t="0"/>
          <a:stretch/>
        </p:blipFill>
        <p:spPr>
          <a:xfrm>
            <a:off x="3715666" y="1598025"/>
            <a:ext cx="4608793" cy="1232852"/>
          </a:xfrm>
          <a:prstGeom prst="rect">
            <a:avLst/>
          </a:prstGeom>
          <a:noFill/>
          <a:ln>
            <a:noFill/>
          </a:ln>
        </p:spPr>
      </p:pic>
      <p:sp>
        <p:nvSpPr>
          <p:cNvPr id="233" name="Google Shape;233;p43"/>
          <p:cNvSpPr/>
          <p:nvPr/>
        </p:nvSpPr>
        <p:spPr>
          <a:xfrm>
            <a:off x="9170258" y="2739723"/>
            <a:ext cx="2733188" cy="1780499"/>
          </a:xfrm>
          <a:prstGeom prst="rect">
            <a:avLst/>
          </a:prstGeom>
          <a:solidFill>
            <a:srgbClr val="D498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4" name="Google Shape;234;p43"/>
          <p:cNvPicPr preferRelativeResize="0"/>
          <p:nvPr/>
        </p:nvPicPr>
        <p:blipFill rotWithShape="1">
          <a:blip r:embed="rId7">
            <a:alphaModFix/>
          </a:blip>
          <a:srcRect b="6790" l="10692" r="7720" t="0"/>
          <a:stretch/>
        </p:blipFill>
        <p:spPr>
          <a:xfrm>
            <a:off x="9625422" y="3630536"/>
            <a:ext cx="1826209" cy="461665"/>
          </a:xfrm>
          <a:prstGeom prst="rect">
            <a:avLst/>
          </a:prstGeom>
          <a:noFill/>
          <a:ln>
            <a:noFill/>
          </a:ln>
        </p:spPr>
      </p:pic>
      <p:pic>
        <p:nvPicPr>
          <p:cNvPr id="235" name="Google Shape;235;p43"/>
          <p:cNvPicPr preferRelativeResize="0"/>
          <p:nvPr/>
        </p:nvPicPr>
        <p:blipFill rotWithShape="1">
          <a:blip r:embed="rId8">
            <a:alphaModFix/>
          </a:blip>
          <a:srcRect b="0" l="0" r="0" t="0"/>
          <a:stretch/>
        </p:blipFill>
        <p:spPr>
          <a:xfrm>
            <a:off x="9371884" y="4086022"/>
            <a:ext cx="2329933" cy="386341"/>
          </a:xfrm>
          <a:prstGeom prst="rect">
            <a:avLst/>
          </a:prstGeom>
          <a:noFill/>
          <a:ln>
            <a:noFill/>
          </a:ln>
        </p:spPr>
      </p:pic>
      <p:sp>
        <p:nvSpPr>
          <p:cNvPr id="236" name="Google Shape;236;p43"/>
          <p:cNvSpPr txBox="1"/>
          <p:nvPr/>
        </p:nvSpPr>
        <p:spPr>
          <a:xfrm>
            <a:off x="9271517" y="2739723"/>
            <a:ext cx="255064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3F3F3F"/>
                </a:solidFill>
                <a:latin typeface="Arial"/>
                <a:ea typeface="Arial"/>
                <a:cs typeface="Arial"/>
                <a:sym typeface="Arial"/>
              </a:rPr>
              <a:t>External Resource</a:t>
            </a:r>
            <a:endParaRPr b="1" i="0" sz="2800" u="none" cap="none" strike="noStrike">
              <a:solidFill>
                <a:srgbClr val="3F3F3F"/>
              </a:solidFill>
              <a:latin typeface="Arial"/>
              <a:ea typeface="Arial"/>
              <a:cs typeface="Arial"/>
              <a:sym typeface="Arial"/>
            </a:endParaRPr>
          </a:p>
        </p:txBody>
      </p:sp>
      <p:sp>
        <p:nvSpPr>
          <p:cNvPr id="237" name="Google Shape;237;p43"/>
          <p:cNvSpPr txBox="1"/>
          <p:nvPr/>
        </p:nvSpPr>
        <p:spPr>
          <a:xfrm>
            <a:off x="4786699" y="4436113"/>
            <a:ext cx="28749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2F2F2"/>
                </a:solidFill>
                <a:latin typeface="Arial"/>
                <a:ea typeface="Arial"/>
                <a:cs typeface="Arial"/>
                <a:sym typeface="Arial"/>
              </a:rPr>
              <a:t>Notification</a:t>
            </a:r>
            <a:endParaRPr b="1" i="0" sz="3200" u="none" cap="none" strike="noStrike">
              <a:solidFill>
                <a:srgbClr val="F2F2F2"/>
              </a:solidFill>
              <a:latin typeface="Arial"/>
              <a:ea typeface="Arial"/>
              <a:cs typeface="Arial"/>
              <a:sym typeface="Arial"/>
            </a:endParaRPr>
          </a:p>
        </p:txBody>
      </p:sp>
      <p:pic>
        <p:nvPicPr>
          <p:cNvPr id="238" name="Google Shape;238;p43"/>
          <p:cNvPicPr preferRelativeResize="0"/>
          <p:nvPr/>
        </p:nvPicPr>
        <p:blipFill rotWithShape="1">
          <a:blip r:embed="rId5">
            <a:alphaModFix/>
          </a:blip>
          <a:srcRect b="0" l="0" r="0" t="0"/>
          <a:stretch/>
        </p:blipFill>
        <p:spPr>
          <a:xfrm rot="10800000">
            <a:off x="8415818" y="3772578"/>
            <a:ext cx="413765" cy="413765"/>
          </a:xfrm>
          <a:prstGeom prst="rect">
            <a:avLst/>
          </a:prstGeom>
          <a:noFill/>
          <a:ln>
            <a:noFill/>
          </a:ln>
        </p:spPr>
      </p:pic>
      <p:pic>
        <p:nvPicPr>
          <p:cNvPr id="239" name="Google Shape;239;p43"/>
          <p:cNvPicPr preferRelativeResize="0"/>
          <p:nvPr/>
        </p:nvPicPr>
        <p:blipFill rotWithShape="1">
          <a:blip r:embed="rId9">
            <a:alphaModFix/>
          </a:blip>
          <a:srcRect b="0" l="0" r="0" t="0"/>
          <a:stretch/>
        </p:blipFill>
        <p:spPr>
          <a:xfrm>
            <a:off x="5178900" y="5130709"/>
            <a:ext cx="1682301" cy="625734"/>
          </a:xfrm>
          <a:prstGeom prst="rect">
            <a:avLst/>
          </a:prstGeom>
          <a:noFill/>
          <a:ln>
            <a:noFill/>
          </a:ln>
        </p:spPr>
      </p:pic>
      <p:pic>
        <p:nvPicPr>
          <p:cNvPr id="240" name="Google Shape;240;p43"/>
          <p:cNvPicPr preferRelativeResize="0"/>
          <p:nvPr/>
        </p:nvPicPr>
        <p:blipFill rotWithShape="1">
          <a:blip r:embed="rId5">
            <a:alphaModFix/>
          </a:blip>
          <a:srcRect b="0" l="0" r="0" t="0"/>
          <a:stretch/>
        </p:blipFill>
        <p:spPr>
          <a:xfrm>
            <a:off x="2927047" y="2731403"/>
            <a:ext cx="413765" cy="413765"/>
          </a:xfrm>
          <a:prstGeom prst="rect">
            <a:avLst/>
          </a:prstGeom>
          <a:noFill/>
          <a:ln>
            <a:noFill/>
          </a:ln>
        </p:spPr>
      </p:pic>
      <p:pic>
        <p:nvPicPr>
          <p:cNvPr id="241" name="Google Shape;241;p43"/>
          <p:cNvPicPr preferRelativeResize="0"/>
          <p:nvPr/>
        </p:nvPicPr>
        <p:blipFill rotWithShape="1">
          <a:blip r:embed="rId5">
            <a:alphaModFix/>
          </a:blip>
          <a:srcRect b="0" l="0" r="0" t="0"/>
          <a:stretch/>
        </p:blipFill>
        <p:spPr>
          <a:xfrm rot="10800000">
            <a:off x="2927047" y="3772578"/>
            <a:ext cx="413765" cy="413765"/>
          </a:xfrm>
          <a:prstGeom prst="rect">
            <a:avLst/>
          </a:prstGeom>
          <a:noFill/>
          <a:ln>
            <a:noFill/>
          </a:ln>
        </p:spPr>
      </p:pic>
      <p:sp>
        <p:nvSpPr>
          <p:cNvPr id="242" name="Google Shape;242;p43"/>
          <p:cNvSpPr txBox="1"/>
          <p:nvPr/>
        </p:nvSpPr>
        <p:spPr>
          <a:xfrm>
            <a:off x="5001002" y="1117957"/>
            <a:ext cx="203812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3F3B35"/>
                </a:solidFill>
                <a:latin typeface="Arial"/>
                <a:ea typeface="Arial"/>
                <a:cs typeface="Arial"/>
                <a:sym typeface="Arial"/>
              </a:rPr>
              <a:t>Server / DB</a:t>
            </a:r>
            <a:endParaRPr b="1" i="0" sz="3200" u="none" cap="none" strike="noStrike">
              <a:solidFill>
                <a:srgbClr val="3F3B35"/>
              </a:solidFill>
              <a:latin typeface="Arial"/>
              <a:ea typeface="Arial"/>
              <a:cs typeface="Arial"/>
              <a:sym typeface="Arial"/>
            </a:endParaRPr>
          </a:p>
        </p:txBody>
      </p:sp>
      <p:pic>
        <p:nvPicPr>
          <p:cNvPr id="243" name="Google Shape;243;p43"/>
          <p:cNvPicPr preferRelativeResize="0"/>
          <p:nvPr/>
        </p:nvPicPr>
        <p:blipFill rotWithShape="1">
          <a:blip r:embed="rId10">
            <a:alphaModFix/>
          </a:blip>
          <a:srcRect b="0" l="0" r="0" t="0"/>
          <a:stretch/>
        </p:blipFill>
        <p:spPr>
          <a:xfrm>
            <a:off x="5165638" y="3527577"/>
            <a:ext cx="1760261" cy="798637"/>
          </a:xfrm>
          <a:prstGeom prst="rect">
            <a:avLst/>
          </a:prstGeom>
          <a:noFill/>
          <a:ln>
            <a:noFill/>
          </a:ln>
        </p:spPr>
      </p:pic>
      <p:sp>
        <p:nvSpPr>
          <p:cNvPr id="244" name="Google Shape;244;p43"/>
          <p:cNvSpPr txBox="1"/>
          <p:nvPr/>
        </p:nvSpPr>
        <p:spPr>
          <a:xfrm>
            <a:off x="5298550" y="2886875"/>
            <a:ext cx="15864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2F2F2"/>
                </a:solidFill>
                <a:latin typeface="Arial"/>
                <a:ea typeface="Arial"/>
                <a:cs typeface="Arial"/>
                <a:sym typeface="Arial"/>
              </a:rPr>
              <a:t>Alarm</a:t>
            </a:r>
            <a:endParaRPr b="1" i="0" sz="3200" u="none" cap="none" strike="noStrike">
              <a:solidFill>
                <a:srgbClr val="F2F2F2"/>
              </a:solidFill>
              <a:latin typeface="Arial"/>
              <a:ea typeface="Arial"/>
              <a:cs typeface="Arial"/>
              <a:sym typeface="Arial"/>
            </a:endParaRPr>
          </a:p>
        </p:txBody>
      </p:sp>
      <p:cxnSp>
        <p:nvCxnSpPr>
          <p:cNvPr id="245" name="Google Shape;245;p43"/>
          <p:cNvCxnSpPr/>
          <p:nvPr/>
        </p:nvCxnSpPr>
        <p:spPr>
          <a:xfrm>
            <a:off x="4881461" y="1046030"/>
            <a:ext cx="7324681" cy="0"/>
          </a:xfrm>
          <a:prstGeom prst="straightConnector1">
            <a:avLst/>
          </a:prstGeom>
          <a:noFill/>
          <a:ln cap="flat" cmpd="sng" w="28575">
            <a:solidFill>
              <a:srgbClr val="2FAD22"/>
            </a:solidFill>
            <a:prstDash val="solid"/>
            <a:round/>
            <a:headEnd len="sm" w="sm" type="none"/>
            <a:tailEnd len="sm" w="sm" type="none"/>
          </a:ln>
        </p:spPr>
      </p:cxnSp>
      <p:sp>
        <p:nvSpPr>
          <p:cNvPr id="246" name="Google Shape;246;p43"/>
          <p:cNvSpPr txBox="1"/>
          <p:nvPr/>
        </p:nvSpPr>
        <p:spPr>
          <a:xfrm>
            <a:off x="5512938" y="171710"/>
            <a:ext cx="6336163"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100"/>
              <a:buFont typeface="Arial"/>
              <a:buNone/>
            </a:pPr>
            <a:r>
              <a:rPr b="1" i="0" lang="en-US" sz="4100" u="none" cap="none" strike="noStrike">
                <a:solidFill>
                  <a:srgbClr val="3F3F3F"/>
                </a:solidFill>
                <a:latin typeface="Arial"/>
                <a:ea typeface="Arial"/>
                <a:cs typeface="Arial"/>
                <a:sym typeface="Arial"/>
              </a:rPr>
              <a:t>02.General Architecture</a:t>
            </a:r>
            <a:endParaRPr b="1" i="0" sz="4100" u="none" cap="none" strike="noStrike">
              <a:solidFill>
                <a:srgbClr val="3F3F3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44"/>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253" name="Google Shape;253;p44"/>
          <p:cNvSpPr txBox="1"/>
          <p:nvPr/>
        </p:nvSpPr>
        <p:spPr>
          <a:xfrm>
            <a:off x="1392870" y="181320"/>
            <a:ext cx="4714176" cy="6924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900"/>
              <a:buFont typeface="Arial"/>
              <a:buNone/>
            </a:pPr>
            <a:r>
              <a:rPr b="1" i="0" lang="en-US" sz="3900" u="none" cap="none" strike="noStrike">
                <a:solidFill>
                  <a:srgbClr val="3F3F3F"/>
                </a:solidFill>
                <a:latin typeface="Arial"/>
                <a:ea typeface="Arial"/>
                <a:cs typeface="Arial"/>
                <a:sym typeface="Arial"/>
              </a:rPr>
              <a:t>03. Requirements</a:t>
            </a:r>
            <a:endParaRPr b="1" i="0" sz="1500" u="none" cap="none" strike="noStrike">
              <a:solidFill>
                <a:srgbClr val="3F3F3F"/>
              </a:solidFill>
              <a:latin typeface="Arial"/>
              <a:ea typeface="Arial"/>
              <a:cs typeface="Arial"/>
              <a:sym typeface="Arial"/>
            </a:endParaRPr>
          </a:p>
        </p:txBody>
      </p:sp>
      <p:sp>
        <p:nvSpPr>
          <p:cNvPr id="254" name="Google Shape;254;p44"/>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55" name="Google Shape;255;p44"/>
          <p:cNvGrpSpPr/>
          <p:nvPr/>
        </p:nvGrpSpPr>
        <p:grpSpPr>
          <a:xfrm>
            <a:off x="444525" y="1084448"/>
            <a:ext cx="2499603" cy="2883794"/>
            <a:chOff x="444525" y="1084448"/>
            <a:chExt cx="2499603" cy="2883794"/>
          </a:xfrm>
        </p:grpSpPr>
        <p:sp>
          <p:nvSpPr>
            <p:cNvPr id="256" name="Google Shape;256;p44"/>
            <p:cNvSpPr/>
            <p:nvPr/>
          </p:nvSpPr>
          <p:spPr>
            <a:xfrm>
              <a:off x="597664" y="1112645"/>
              <a:ext cx="1964053" cy="1867502"/>
            </a:xfrm>
            <a:custGeom>
              <a:rect b="b" l="l" r="r" t="t"/>
              <a:pathLst>
                <a:path extrusionOk="0" h="1418" w="1492">
                  <a:moveTo>
                    <a:pt x="509" y="142"/>
                  </a:moveTo>
                  <a:cubicBezTo>
                    <a:pt x="278" y="283"/>
                    <a:pt x="0" y="565"/>
                    <a:pt x="284" y="991"/>
                  </a:cubicBezTo>
                  <a:cubicBezTo>
                    <a:pt x="569" y="1418"/>
                    <a:pt x="978" y="1271"/>
                    <a:pt x="1138" y="1147"/>
                  </a:cubicBezTo>
                  <a:cubicBezTo>
                    <a:pt x="1299" y="1023"/>
                    <a:pt x="1492" y="822"/>
                    <a:pt x="1207" y="431"/>
                  </a:cubicBezTo>
                  <a:cubicBezTo>
                    <a:pt x="922" y="41"/>
                    <a:pt x="743" y="0"/>
                    <a:pt x="509" y="142"/>
                  </a:cubicBezTo>
                  <a:close/>
                </a:path>
              </a:pathLst>
            </a:custGeom>
            <a:solidFill>
              <a:schemeClr val="accent1">
                <a:alpha val="2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nvGrpSpPr>
            <p:cNvPr id="257" name="Google Shape;257;p44"/>
            <p:cNvGrpSpPr/>
            <p:nvPr/>
          </p:nvGrpSpPr>
          <p:grpSpPr>
            <a:xfrm>
              <a:off x="444525" y="1084448"/>
              <a:ext cx="2499603" cy="2883794"/>
              <a:chOff x="455406" y="1160117"/>
              <a:chExt cx="2499603" cy="2883794"/>
            </a:xfrm>
          </p:grpSpPr>
          <p:sp>
            <p:nvSpPr>
              <p:cNvPr id="258" name="Google Shape;258;p44"/>
              <p:cNvSpPr/>
              <p:nvPr/>
            </p:nvSpPr>
            <p:spPr>
              <a:xfrm>
                <a:off x="830194" y="1160117"/>
                <a:ext cx="1750028" cy="1799915"/>
              </a:xfrm>
              <a:custGeom>
                <a:rect b="b" l="l" r="r" t="t"/>
                <a:pathLst>
                  <a:path extrusionOk="0" h="1367" w="1329">
                    <a:moveTo>
                      <a:pt x="1008" y="173"/>
                    </a:moveTo>
                    <a:cubicBezTo>
                      <a:pt x="760" y="65"/>
                      <a:pt x="369" y="0"/>
                      <a:pt x="185" y="479"/>
                    </a:cubicBezTo>
                    <a:cubicBezTo>
                      <a:pt x="0" y="957"/>
                      <a:pt x="355" y="1206"/>
                      <a:pt x="549" y="1266"/>
                    </a:cubicBezTo>
                    <a:cubicBezTo>
                      <a:pt x="743" y="1326"/>
                      <a:pt x="1019" y="1367"/>
                      <a:pt x="1174" y="910"/>
                    </a:cubicBezTo>
                    <a:cubicBezTo>
                      <a:pt x="1329" y="453"/>
                      <a:pt x="1259" y="282"/>
                      <a:pt x="1008" y="173"/>
                    </a:cubicBezTo>
                    <a:close/>
                  </a:path>
                </a:pathLst>
              </a:custGeom>
              <a:solidFill>
                <a:schemeClr val="accent1">
                  <a:alpha val="4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59" name="Google Shape;259;p44"/>
              <p:cNvSpPr/>
              <p:nvPr/>
            </p:nvSpPr>
            <p:spPr>
              <a:xfrm>
                <a:off x="723986" y="1359662"/>
                <a:ext cx="1861064" cy="1330022"/>
              </a:xfrm>
              <a:custGeom>
                <a:rect b="b" l="l" r="r" t="t"/>
                <a:pathLst>
                  <a:path extrusionOk="0" h="1010" w="1414">
                    <a:moveTo>
                      <a:pt x="808" y="42"/>
                    </a:moveTo>
                    <a:cubicBezTo>
                      <a:pt x="423" y="0"/>
                      <a:pt x="55" y="386"/>
                      <a:pt x="28" y="588"/>
                    </a:cubicBezTo>
                    <a:cubicBezTo>
                      <a:pt x="0" y="790"/>
                      <a:pt x="248" y="1010"/>
                      <a:pt x="831" y="969"/>
                    </a:cubicBezTo>
                    <a:cubicBezTo>
                      <a:pt x="1414" y="927"/>
                      <a:pt x="1307" y="95"/>
                      <a:pt x="808" y="42"/>
                    </a:cubicBezTo>
                    <a:close/>
                  </a:path>
                </a:pathLst>
              </a:custGeom>
              <a:solidFill>
                <a:schemeClr val="accent1">
                  <a:alpha val="6392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0" name="Google Shape;260;p44"/>
              <p:cNvSpPr txBox="1"/>
              <p:nvPr/>
            </p:nvSpPr>
            <p:spPr>
              <a:xfrm>
                <a:off x="455406" y="3336025"/>
                <a:ext cx="2499603"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Sign up , Sign in with username / pw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Sign up, sign in with Google Account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Sign up, Sign in with Facebook Account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666666"/>
                  </a:solidFill>
                  <a:latin typeface="Arial"/>
                  <a:ea typeface="Arial"/>
                  <a:cs typeface="Arial"/>
                  <a:sym typeface="Arial"/>
                </a:endParaRPr>
              </a:p>
            </p:txBody>
          </p:sp>
          <p:sp>
            <p:nvSpPr>
              <p:cNvPr id="261" name="Google Shape;261;p44"/>
              <p:cNvSpPr txBox="1"/>
              <p:nvPr/>
            </p:nvSpPr>
            <p:spPr>
              <a:xfrm>
                <a:off x="846175" y="2887381"/>
                <a:ext cx="1616685"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5D7F60"/>
                    </a:solidFill>
                    <a:latin typeface="Arial"/>
                    <a:ea typeface="Arial"/>
                    <a:cs typeface="Arial"/>
                    <a:sym typeface="Arial"/>
                  </a:rPr>
                  <a:t>Function 0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Arial"/>
                    <a:ea typeface="Arial"/>
                    <a:cs typeface="Arial"/>
                    <a:sym typeface="Arial"/>
                  </a:rPr>
                  <a:t>Sign up &amp; Sign in</a:t>
                </a:r>
                <a:endParaRPr b="0" i="0" sz="1400" u="none" cap="none" strike="noStrike">
                  <a:solidFill>
                    <a:srgbClr val="000000"/>
                  </a:solidFill>
                  <a:latin typeface="Arial"/>
                  <a:ea typeface="Arial"/>
                  <a:cs typeface="Arial"/>
                  <a:sym typeface="Arial"/>
                </a:endParaRPr>
              </a:p>
            </p:txBody>
          </p:sp>
          <p:pic>
            <p:nvPicPr>
              <p:cNvPr id="262" name="Google Shape;262;p44"/>
              <p:cNvPicPr preferRelativeResize="0"/>
              <p:nvPr/>
            </p:nvPicPr>
            <p:blipFill rotWithShape="1">
              <a:blip r:embed="rId3">
                <a:alphaModFix/>
              </a:blip>
              <a:srcRect b="0" l="0" r="0" t="0"/>
              <a:stretch/>
            </p:blipFill>
            <p:spPr>
              <a:xfrm>
                <a:off x="1422212" y="1752664"/>
                <a:ext cx="529068" cy="529068"/>
              </a:xfrm>
              <a:prstGeom prst="rect">
                <a:avLst/>
              </a:prstGeom>
              <a:noFill/>
              <a:ln>
                <a:noFill/>
              </a:ln>
            </p:spPr>
          </p:pic>
        </p:grpSp>
      </p:grpSp>
      <p:grpSp>
        <p:nvGrpSpPr>
          <p:cNvPr id="263" name="Google Shape;263;p44"/>
          <p:cNvGrpSpPr/>
          <p:nvPr/>
        </p:nvGrpSpPr>
        <p:grpSpPr>
          <a:xfrm>
            <a:off x="2335432" y="3574902"/>
            <a:ext cx="2499603" cy="2931266"/>
            <a:chOff x="2934940" y="1108636"/>
            <a:chExt cx="2499603" cy="2931266"/>
          </a:xfrm>
        </p:grpSpPr>
        <p:sp>
          <p:nvSpPr>
            <p:cNvPr id="264" name="Google Shape;264;p44"/>
            <p:cNvSpPr/>
            <p:nvPr/>
          </p:nvSpPr>
          <p:spPr>
            <a:xfrm>
              <a:off x="3077198" y="1108636"/>
              <a:ext cx="1964053" cy="1867502"/>
            </a:xfrm>
            <a:custGeom>
              <a:rect b="b" l="l" r="r" t="t"/>
              <a:pathLst>
                <a:path extrusionOk="0" h="1418" w="1492">
                  <a:moveTo>
                    <a:pt x="509" y="142"/>
                  </a:moveTo>
                  <a:cubicBezTo>
                    <a:pt x="278" y="283"/>
                    <a:pt x="0" y="565"/>
                    <a:pt x="284" y="991"/>
                  </a:cubicBezTo>
                  <a:cubicBezTo>
                    <a:pt x="569" y="1418"/>
                    <a:pt x="978" y="1271"/>
                    <a:pt x="1138" y="1147"/>
                  </a:cubicBezTo>
                  <a:cubicBezTo>
                    <a:pt x="1299" y="1023"/>
                    <a:pt x="1492" y="822"/>
                    <a:pt x="1207" y="431"/>
                  </a:cubicBezTo>
                  <a:cubicBezTo>
                    <a:pt x="922" y="41"/>
                    <a:pt x="743" y="0"/>
                    <a:pt x="509" y="142"/>
                  </a:cubicBezTo>
                  <a:close/>
                </a:path>
              </a:pathLst>
            </a:custGeom>
            <a:solidFill>
              <a:schemeClr val="accent1">
                <a:alpha val="2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5" name="Google Shape;265;p44"/>
            <p:cNvSpPr/>
            <p:nvPr/>
          </p:nvSpPr>
          <p:spPr>
            <a:xfrm>
              <a:off x="3309728" y="1156108"/>
              <a:ext cx="1750028" cy="1799915"/>
            </a:xfrm>
            <a:custGeom>
              <a:rect b="b" l="l" r="r" t="t"/>
              <a:pathLst>
                <a:path extrusionOk="0" h="1367" w="1329">
                  <a:moveTo>
                    <a:pt x="1008" y="173"/>
                  </a:moveTo>
                  <a:cubicBezTo>
                    <a:pt x="760" y="65"/>
                    <a:pt x="369" y="0"/>
                    <a:pt x="185" y="479"/>
                  </a:cubicBezTo>
                  <a:cubicBezTo>
                    <a:pt x="0" y="957"/>
                    <a:pt x="355" y="1206"/>
                    <a:pt x="549" y="1266"/>
                  </a:cubicBezTo>
                  <a:cubicBezTo>
                    <a:pt x="743" y="1326"/>
                    <a:pt x="1019" y="1367"/>
                    <a:pt x="1174" y="910"/>
                  </a:cubicBezTo>
                  <a:cubicBezTo>
                    <a:pt x="1329" y="453"/>
                    <a:pt x="1259" y="282"/>
                    <a:pt x="1008" y="173"/>
                  </a:cubicBezTo>
                  <a:close/>
                </a:path>
              </a:pathLst>
            </a:custGeom>
            <a:solidFill>
              <a:schemeClr val="accent1">
                <a:alpha val="4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6" name="Google Shape;266;p44"/>
            <p:cNvSpPr/>
            <p:nvPr/>
          </p:nvSpPr>
          <p:spPr>
            <a:xfrm>
              <a:off x="3203520" y="1355653"/>
              <a:ext cx="1861064" cy="1330022"/>
            </a:xfrm>
            <a:custGeom>
              <a:rect b="b" l="l" r="r" t="t"/>
              <a:pathLst>
                <a:path extrusionOk="0" h="1010" w="1414">
                  <a:moveTo>
                    <a:pt x="808" y="42"/>
                  </a:moveTo>
                  <a:cubicBezTo>
                    <a:pt x="423" y="0"/>
                    <a:pt x="55" y="386"/>
                    <a:pt x="28" y="588"/>
                  </a:cubicBezTo>
                  <a:cubicBezTo>
                    <a:pt x="0" y="790"/>
                    <a:pt x="248" y="1010"/>
                    <a:pt x="831" y="969"/>
                  </a:cubicBezTo>
                  <a:cubicBezTo>
                    <a:pt x="1414" y="927"/>
                    <a:pt x="1307" y="95"/>
                    <a:pt x="808" y="42"/>
                  </a:cubicBezTo>
                  <a:close/>
                </a:path>
              </a:pathLst>
            </a:custGeom>
            <a:solidFill>
              <a:schemeClr val="accent1">
                <a:alpha val="6392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67" name="Google Shape;267;p44"/>
            <p:cNvSpPr txBox="1"/>
            <p:nvPr/>
          </p:nvSpPr>
          <p:spPr>
            <a:xfrm>
              <a:off x="2934940" y="3332016"/>
              <a:ext cx="2499603"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Start menu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Searching bar with name / characteristic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List up page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Pill description page</a:t>
              </a:r>
              <a:endParaRPr b="0" i="0" sz="1400" u="none" cap="none" strike="noStrike">
                <a:solidFill>
                  <a:srgbClr val="000000"/>
                </a:solidFill>
                <a:latin typeface="Arial"/>
                <a:ea typeface="Arial"/>
                <a:cs typeface="Arial"/>
                <a:sym typeface="Arial"/>
              </a:endParaRPr>
            </a:p>
          </p:txBody>
        </p:sp>
        <p:sp>
          <p:nvSpPr>
            <p:cNvPr id="268" name="Google Shape;268;p44"/>
            <p:cNvSpPr txBox="1"/>
            <p:nvPr/>
          </p:nvSpPr>
          <p:spPr>
            <a:xfrm>
              <a:off x="3325709" y="2883372"/>
              <a:ext cx="1616685"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5D7F60"/>
                  </a:solidFill>
                  <a:latin typeface="Arial"/>
                  <a:ea typeface="Arial"/>
                  <a:cs typeface="Arial"/>
                  <a:sym typeface="Arial"/>
                </a:rPr>
                <a:t>Function 1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Arial"/>
                  <a:ea typeface="Arial"/>
                  <a:cs typeface="Arial"/>
                  <a:sym typeface="Arial"/>
                </a:rPr>
                <a:t>Searching Pill</a:t>
              </a:r>
              <a:endParaRPr b="0" i="0" sz="1400" u="none" cap="none" strike="noStrike">
                <a:solidFill>
                  <a:srgbClr val="000000"/>
                </a:solidFill>
                <a:latin typeface="Arial"/>
                <a:ea typeface="Arial"/>
                <a:cs typeface="Arial"/>
                <a:sym typeface="Arial"/>
              </a:endParaRPr>
            </a:p>
          </p:txBody>
        </p:sp>
      </p:grpSp>
      <p:pic>
        <p:nvPicPr>
          <p:cNvPr id="269" name="Google Shape;269;p44"/>
          <p:cNvPicPr preferRelativeResize="0"/>
          <p:nvPr/>
        </p:nvPicPr>
        <p:blipFill rotWithShape="1">
          <a:blip r:embed="rId4">
            <a:alphaModFix/>
          </a:blip>
          <a:srcRect b="0" l="0" r="0" t="0"/>
          <a:stretch/>
        </p:blipFill>
        <p:spPr>
          <a:xfrm>
            <a:off x="3270896" y="4187683"/>
            <a:ext cx="686299" cy="686299"/>
          </a:xfrm>
          <a:prstGeom prst="rect">
            <a:avLst/>
          </a:prstGeom>
          <a:noFill/>
          <a:ln>
            <a:noFill/>
          </a:ln>
        </p:spPr>
      </p:pic>
      <p:grpSp>
        <p:nvGrpSpPr>
          <p:cNvPr id="270" name="Google Shape;270;p44"/>
          <p:cNvGrpSpPr/>
          <p:nvPr/>
        </p:nvGrpSpPr>
        <p:grpSpPr>
          <a:xfrm>
            <a:off x="6117246" y="3681709"/>
            <a:ext cx="2499603" cy="2623490"/>
            <a:chOff x="6160912" y="3681709"/>
            <a:chExt cx="2499603" cy="2623490"/>
          </a:xfrm>
        </p:grpSpPr>
        <p:grpSp>
          <p:nvGrpSpPr>
            <p:cNvPr id="271" name="Google Shape;271;p44"/>
            <p:cNvGrpSpPr/>
            <p:nvPr/>
          </p:nvGrpSpPr>
          <p:grpSpPr>
            <a:xfrm>
              <a:off x="6160912" y="3681709"/>
              <a:ext cx="2499603" cy="2623490"/>
              <a:chOff x="7685542" y="1380645"/>
              <a:chExt cx="2499603" cy="2623490"/>
            </a:xfrm>
          </p:grpSpPr>
          <p:sp>
            <p:nvSpPr>
              <p:cNvPr id="272" name="Google Shape;272;p44"/>
              <p:cNvSpPr/>
              <p:nvPr/>
            </p:nvSpPr>
            <p:spPr>
              <a:xfrm>
                <a:off x="7827800" y="1380645"/>
                <a:ext cx="1964053" cy="1867502"/>
              </a:xfrm>
              <a:custGeom>
                <a:rect b="b" l="l" r="r" t="t"/>
                <a:pathLst>
                  <a:path extrusionOk="0" h="1418" w="1492">
                    <a:moveTo>
                      <a:pt x="509" y="142"/>
                    </a:moveTo>
                    <a:cubicBezTo>
                      <a:pt x="278" y="283"/>
                      <a:pt x="0" y="565"/>
                      <a:pt x="284" y="991"/>
                    </a:cubicBezTo>
                    <a:cubicBezTo>
                      <a:pt x="569" y="1418"/>
                      <a:pt x="978" y="1271"/>
                      <a:pt x="1138" y="1147"/>
                    </a:cubicBezTo>
                    <a:cubicBezTo>
                      <a:pt x="1299" y="1023"/>
                      <a:pt x="1492" y="822"/>
                      <a:pt x="1207" y="431"/>
                    </a:cubicBezTo>
                    <a:cubicBezTo>
                      <a:pt x="922" y="41"/>
                      <a:pt x="743" y="0"/>
                      <a:pt x="509" y="142"/>
                    </a:cubicBezTo>
                    <a:close/>
                  </a:path>
                </a:pathLst>
              </a:custGeom>
              <a:solidFill>
                <a:schemeClr val="accent1">
                  <a:alpha val="2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3" name="Google Shape;273;p44"/>
              <p:cNvSpPr/>
              <p:nvPr/>
            </p:nvSpPr>
            <p:spPr>
              <a:xfrm>
                <a:off x="8060330" y="1428117"/>
                <a:ext cx="1750028" cy="1799915"/>
              </a:xfrm>
              <a:custGeom>
                <a:rect b="b" l="l" r="r" t="t"/>
                <a:pathLst>
                  <a:path extrusionOk="0" h="1367" w="1329">
                    <a:moveTo>
                      <a:pt x="1008" y="173"/>
                    </a:moveTo>
                    <a:cubicBezTo>
                      <a:pt x="760" y="65"/>
                      <a:pt x="369" y="0"/>
                      <a:pt x="185" y="479"/>
                    </a:cubicBezTo>
                    <a:cubicBezTo>
                      <a:pt x="0" y="957"/>
                      <a:pt x="355" y="1206"/>
                      <a:pt x="549" y="1266"/>
                    </a:cubicBezTo>
                    <a:cubicBezTo>
                      <a:pt x="743" y="1326"/>
                      <a:pt x="1019" y="1367"/>
                      <a:pt x="1174" y="910"/>
                    </a:cubicBezTo>
                    <a:cubicBezTo>
                      <a:pt x="1329" y="453"/>
                      <a:pt x="1259" y="282"/>
                      <a:pt x="1008" y="173"/>
                    </a:cubicBezTo>
                    <a:close/>
                  </a:path>
                </a:pathLst>
              </a:custGeom>
              <a:solidFill>
                <a:schemeClr val="accent1">
                  <a:alpha val="4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4" name="Google Shape;274;p44"/>
              <p:cNvSpPr/>
              <p:nvPr/>
            </p:nvSpPr>
            <p:spPr>
              <a:xfrm>
                <a:off x="7954122" y="1627662"/>
                <a:ext cx="1861064" cy="1330022"/>
              </a:xfrm>
              <a:custGeom>
                <a:rect b="b" l="l" r="r" t="t"/>
                <a:pathLst>
                  <a:path extrusionOk="0" h="1010" w="1414">
                    <a:moveTo>
                      <a:pt x="808" y="42"/>
                    </a:moveTo>
                    <a:cubicBezTo>
                      <a:pt x="423" y="0"/>
                      <a:pt x="55" y="386"/>
                      <a:pt x="28" y="588"/>
                    </a:cubicBezTo>
                    <a:cubicBezTo>
                      <a:pt x="0" y="790"/>
                      <a:pt x="248" y="1010"/>
                      <a:pt x="831" y="969"/>
                    </a:cubicBezTo>
                    <a:cubicBezTo>
                      <a:pt x="1414" y="927"/>
                      <a:pt x="1307" y="95"/>
                      <a:pt x="808" y="42"/>
                    </a:cubicBezTo>
                    <a:close/>
                  </a:path>
                </a:pathLst>
              </a:custGeom>
              <a:solidFill>
                <a:schemeClr val="accent1">
                  <a:alpha val="6392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75" name="Google Shape;275;p44"/>
              <p:cNvSpPr txBox="1"/>
              <p:nvPr/>
            </p:nvSpPr>
            <p:spPr>
              <a:xfrm>
                <a:off x="7685542" y="3604025"/>
                <a:ext cx="249960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Pop-up Notification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Notification scenario</a:t>
                </a:r>
                <a:endParaRPr b="0" i="0" sz="1400" u="none" cap="none" strike="noStrike">
                  <a:solidFill>
                    <a:srgbClr val="000000"/>
                  </a:solidFill>
                  <a:latin typeface="Arial"/>
                  <a:ea typeface="Arial"/>
                  <a:cs typeface="Arial"/>
                  <a:sym typeface="Arial"/>
                </a:endParaRPr>
              </a:p>
            </p:txBody>
          </p:sp>
          <p:sp>
            <p:nvSpPr>
              <p:cNvPr id="276" name="Google Shape;276;p44"/>
              <p:cNvSpPr txBox="1"/>
              <p:nvPr/>
            </p:nvSpPr>
            <p:spPr>
              <a:xfrm>
                <a:off x="8076311" y="3155381"/>
                <a:ext cx="1616685"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5D7F60"/>
                    </a:solidFill>
                    <a:latin typeface="Arial"/>
                    <a:ea typeface="Arial"/>
                    <a:cs typeface="Arial"/>
                    <a:sym typeface="Arial"/>
                  </a:rPr>
                  <a:t>Function 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Arial"/>
                    <a:ea typeface="Arial"/>
                    <a:cs typeface="Arial"/>
                    <a:sym typeface="Arial"/>
                  </a:rPr>
                  <a:t>Notification</a:t>
                </a:r>
                <a:endParaRPr b="0" i="0" sz="1400" u="none" cap="none" strike="noStrike">
                  <a:solidFill>
                    <a:srgbClr val="000000"/>
                  </a:solidFill>
                  <a:latin typeface="Arial"/>
                  <a:ea typeface="Arial"/>
                  <a:cs typeface="Arial"/>
                  <a:sym typeface="Arial"/>
                </a:endParaRPr>
              </a:p>
            </p:txBody>
          </p:sp>
        </p:grpSp>
        <p:pic>
          <p:nvPicPr>
            <p:cNvPr id="277" name="Google Shape;277;p44"/>
            <p:cNvPicPr preferRelativeResize="0"/>
            <p:nvPr/>
          </p:nvPicPr>
          <p:blipFill rotWithShape="1">
            <a:blip r:embed="rId5">
              <a:alphaModFix/>
            </a:blip>
            <a:srcRect b="0" l="0" r="0" t="0"/>
            <a:stretch/>
          </p:blipFill>
          <p:spPr>
            <a:xfrm>
              <a:off x="7077444" y="4301058"/>
              <a:ext cx="572924" cy="572924"/>
            </a:xfrm>
            <a:prstGeom prst="rect">
              <a:avLst/>
            </a:prstGeom>
            <a:noFill/>
            <a:ln>
              <a:noFill/>
            </a:ln>
          </p:spPr>
        </p:pic>
      </p:grpSp>
      <p:grpSp>
        <p:nvGrpSpPr>
          <p:cNvPr id="278" name="Google Shape;278;p44"/>
          <p:cNvGrpSpPr/>
          <p:nvPr/>
        </p:nvGrpSpPr>
        <p:grpSpPr>
          <a:xfrm>
            <a:off x="4226339" y="1183843"/>
            <a:ext cx="2499603" cy="2576018"/>
            <a:chOff x="4298515" y="1183843"/>
            <a:chExt cx="2499603" cy="2576018"/>
          </a:xfrm>
        </p:grpSpPr>
        <p:sp>
          <p:nvSpPr>
            <p:cNvPr id="279" name="Google Shape;279;p44"/>
            <p:cNvSpPr/>
            <p:nvPr/>
          </p:nvSpPr>
          <p:spPr>
            <a:xfrm>
              <a:off x="4395848" y="1192443"/>
              <a:ext cx="1964053" cy="1867502"/>
            </a:xfrm>
            <a:custGeom>
              <a:rect b="b" l="l" r="r" t="t"/>
              <a:pathLst>
                <a:path extrusionOk="0" h="1418" w="1492">
                  <a:moveTo>
                    <a:pt x="509" y="142"/>
                  </a:moveTo>
                  <a:cubicBezTo>
                    <a:pt x="278" y="283"/>
                    <a:pt x="0" y="565"/>
                    <a:pt x="284" y="991"/>
                  </a:cubicBezTo>
                  <a:cubicBezTo>
                    <a:pt x="569" y="1418"/>
                    <a:pt x="978" y="1271"/>
                    <a:pt x="1138" y="1147"/>
                  </a:cubicBezTo>
                  <a:cubicBezTo>
                    <a:pt x="1299" y="1023"/>
                    <a:pt x="1492" y="822"/>
                    <a:pt x="1207" y="431"/>
                  </a:cubicBezTo>
                  <a:cubicBezTo>
                    <a:pt x="922" y="41"/>
                    <a:pt x="743" y="0"/>
                    <a:pt x="509" y="142"/>
                  </a:cubicBezTo>
                  <a:close/>
                </a:path>
              </a:pathLst>
            </a:custGeom>
            <a:solidFill>
              <a:schemeClr val="accent1">
                <a:alpha val="2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nvGrpSpPr>
            <p:cNvPr id="280" name="Google Shape;280;p44"/>
            <p:cNvGrpSpPr/>
            <p:nvPr/>
          </p:nvGrpSpPr>
          <p:grpSpPr>
            <a:xfrm>
              <a:off x="4298515" y="1183843"/>
              <a:ext cx="2499603" cy="2576018"/>
              <a:chOff x="5206008" y="1432126"/>
              <a:chExt cx="2499603" cy="2576018"/>
            </a:xfrm>
          </p:grpSpPr>
          <p:sp>
            <p:nvSpPr>
              <p:cNvPr id="281" name="Google Shape;281;p44"/>
              <p:cNvSpPr/>
              <p:nvPr/>
            </p:nvSpPr>
            <p:spPr>
              <a:xfrm>
                <a:off x="5580796" y="1432126"/>
                <a:ext cx="1750028" cy="1799915"/>
              </a:xfrm>
              <a:custGeom>
                <a:rect b="b" l="l" r="r" t="t"/>
                <a:pathLst>
                  <a:path extrusionOk="0" h="1367" w="1329">
                    <a:moveTo>
                      <a:pt x="1008" y="173"/>
                    </a:moveTo>
                    <a:cubicBezTo>
                      <a:pt x="760" y="65"/>
                      <a:pt x="369" y="0"/>
                      <a:pt x="185" y="479"/>
                    </a:cubicBezTo>
                    <a:cubicBezTo>
                      <a:pt x="0" y="957"/>
                      <a:pt x="355" y="1206"/>
                      <a:pt x="549" y="1266"/>
                    </a:cubicBezTo>
                    <a:cubicBezTo>
                      <a:pt x="743" y="1326"/>
                      <a:pt x="1019" y="1367"/>
                      <a:pt x="1174" y="910"/>
                    </a:cubicBezTo>
                    <a:cubicBezTo>
                      <a:pt x="1329" y="453"/>
                      <a:pt x="1259" y="282"/>
                      <a:pt x="1008" y="173"/>
                    </a:cubicBezTo>
                    <a:close/>
                  </a:path>
                </a:pathLst>
              </a:custGeom>
              <a:solidFill>
                <a:schemeClr val="accent1">
                  <a:alpha val="4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2" name="Google Shape;282;p44"/>
              <p:cNvSpPr/>
              <p:nvPr/>
            </p:nvSpPr>
            <p:spPr>
              <a:xfrm>
                <a:off x="5474588" y="1631671"/>
                <a:ext cx="1861064" cy="1330022"/>
              </a:xfrm>
              <a:custGeom>
                <a:rect b="b" l="l" r="r" t="t"/>
                <a:pathLst>
                  <a:path extrusionOk="0" h="1010" w="1414">
                    <a:moveTo>
                      <a:pt x="808" y="42"/>
                    </a:moveTo>
                    <a:cubicBezTo>
                      <a:pt x="423" y="0"/>
                      <a:pt x="55" y="386"/>
                      <a:pt x="28" y="588"/>
                    </a:cubicBezTo>
                    <a:cubicBezTo>
                      <a:pt x="0" y="790"/>
                      <a:pt x="248" y="1010"/>
                      <a:pt x="831" y="969"/>
                    </a:cubicBezTo>
                    <a:cubicBezTo>
                      <a:pt x="1414" y="927"/>
                      <a:pt x="1307" y="95"/>
                      <a:pt x="808" y="42"/>
                    </a:cubicBezTo>
                    <a:close/>
                  </a:path>
                </a:pathLst>
              </a:custGeom>
              <a:solidFill>
                <a:schemeClr val="accent1">
                  <a:alpha val="6392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3" name="Google Shape;283;p44"/>
              <p:cNvSpPr txBox="1"/>
              <p:nvPr/>
            </p:nvSpPr>
            <p:spPr>
              <a:xfrm>
                <a:off x="5206008" y="3608034"/>
                <a:ext cx="249960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Setting Alarm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Pillbox </a:t>
                </a:r>
                <a:endParaRPr b="0" i="0" sz="1400" u="none" cap="none" strike="noStrike">
                  <a:solidFill>
                    <a:srgbClr val="000000"/>
                  </a:solidFill>
                  <a:latin typeface="Arial"/>
                  <a:ea typeface="Arial"/>
                  <a:cs typeface="Arial"/>
                  <a:sym typeface="Arial"/>
                </a:endParaRPr>
              </a:p>
            </p:txBody>
          </p:sp>
          <p:sp>
            <p:nvSpPr>
              <p:cNvPr id="284" name="Google Shape;284;p44"/>
              <p:cNvSpPr txBox="1"/>
              <p:nvPr/>
            </p:nvSpPr>
            <p:spPr>
              <a:xfrm>
                <a:off x="5596777" y="3159390"/>
                <a:ext cx="1616685"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5D7F60"/>
                    </a:solidFill>
                    <a:latin typeface="Arial"/>
                    <a:ea typeface="Arial"/>
                    <a:cs typeface="Arial"/>
                    <a:sym typeface="Arial"/>
                  </a:rPr>
                  <a:t>Function 2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Arial"/>
                    <a:ea typeface="Arial"/>
                    <a:cs typeface="Arial"/>
                    <a:sym typeface="Arial"/>
                  </a:rPr>
                  <a:t>Alarm &amp; Pillbox</a:t>
                </a:r>
                <a:endParaRPr b="0" i="0" sz="1400" u="none" cap="none" strike="noStrike">
                  <a:solidFill>
                    <a:srgbClr val="000000"/>
                  </a:solidFill>
                  <a:latin typeface="Arial"/>
                  <a:ea typeface="Arial"/>
                  <a:cs typeface="Arial"/>
                  <a:sym typeface="Arial"/>
                </a:endParaRPr>
              </a:p>
            </p:txBody>
          </p:sp>
        </p:grpSp>
        <p:pic>
          <p:nvPicPr>
            <p:cNvPr id="285" name="Google Shape;285;p44"/>
            <p:cNvPicPr preferRelativeResize="0"/>
            <p:nvPr/>
          </p:nvPicPr>
          <p:blipFill rotWithShape="1">
            <a:blip r:embed="rId6">
              <a:alphaModFix/>
            </a:blip>
            <a:srcRect b="0" l="0" r="0" t="0"/>
            <a:stretch/>
          </p:blipFill>
          <p:spPr>
            <a:xfrm>
              <a:off x="5195553" y="1697700"/>
              <a:ext cx="676927" cy="676927"/>
            </a:xfrm>
            <a:prstGeom prst="rect">
              <a:avLst/>
            </a:prstGeom>
            <a:noFill/>
            <a:ln>
              <a:noFill/>
            </a:ln>
          </p:spPr>
        </p:pic>
      </p:grpSp>
      <p:grpSp>
        <p:nvGrpSpPr>
          <p:cNvPr id="286" name="Google Shape;286;p44"/>
          <p:cNvGrpSpPr/>
          <p:nvPr/>
        </p:nvGrpSpPr>
        <p:grpSpPr>
          <a:xfrm>
            <a:off x="9848375" y="3728790"/>
            <a:ext cx="2499600" cy="2777337"/>
            <a:chOff x="9848375" y="3728790"/>
            <a:chExt cx="2499600" cy="2777337"/>
          </a:xfrm>
        </p:grpSpPr>
        <p:grpSp>
          <p:nvGrpSpPr>
            <p:cNvPr id="287" name="Google Shape;287;p44"/>
            <p:cNvGrpSpPr/>
            <p:nvPr/>
          </p:nvGrpSpPr>
          <p:grpSpPr>
            <a:xfrm>
              <a:off x="9848375" y="3728790"/>
              <a:ext cx="2499600" cy="2777337"/>
              <a:chOff x="7634858" y="1380645"/>
              <a:chExt cx="2499600" cy="2777337"/>
            </a:xfrm>
          </p:grpSpPr>
          <p:sp>
            <p:nvSpPr>
              <p:cNvPr id="288" name="Google Shape;288;p44"/>
              <p:cNvSpPr/>
              <p:nvPr/>
            </p:nvSpPr>
            <p:spPr>
              <a:xfrm>
                <a:off x="7827800" y="1380645"/>
                <a:ext cx="1964053" cy="1867502"/>
              </a:xfrm>
              <a:custGeom>
                <a:rect b="b" l="l" r="r" t="t"/>
                <a:pathLst>
                  <a:path extrusionOk="0" h="1418" w="1492">
                    <a:moveTo>
                      <a:pt x="509" y="142"/>
                    </a:moveTo>
                    <a:cubicBezTo>
                      <a:pt x="278" y="283"/>
                      <a:pt x="0" y="565"/>
                      <a:pt x="284" y="991"/>
                    </a:cubicBezTo>
                    <a:cubicBezTo>
                      <a:pt x="569" y="1418"/>
                      <a:pt x="978" y="1271"/>
                      <a:pt x="1138" y="1147"/>
                    </a:cubicBezTo>
                    <a:cubicBezTo>
                      <a:pt x="1299" y="1023"/>
                      <a:pt x="1492" y="822"/>
                      <a:pt x="1207" y="431"/>
                    </a:cubicBezTo>
                    <a:cubicBezTo>
                      <a:pt x="922" y="41"/>
                      <a:pt x="743" y="0"/>
                      <a:pt x="509" y="142"/>
                    </a:cubicBezTo>
                    <a:close/>
                  </a:path>
                </a:pathLst>
              </a:custGeom>
              <a:solidFill>
                <a:schemeClr val="accent1">
                  <a:alpha val="2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89" name="Google Shape;289;p44"/>
              <p:cNvSpPr/>
              <p:nvPr/>
            </p:nvSpPr>
            <p:spPr>
              <a:xfrm>
                <a:off x="8060330" y="1428117"/>
                <a:ext cx="1750028" cy="1799915"/>
              </a:xfrm>
              <a:custGeom>
                <a:rect b="b" l="l" r="r" t="t"/>
                <a:pathLst>
                  <a:path extrusionOk="0" h="1367" w="1329">
                    <a:moveTo>
                      <a:pt x="1008" y="173"/>
                    </a:moveTo>
                    <a:cubicBezTo>
                      <a:pt x="760" y="65"/>
                      <a:pt x="369" y="0"/>
                      <a:pt x="185" y="479"/>
                    </a:cubicBezTo>
                    <a:cubicBezTo>
                      <a:pt x="0" y="957"/>
                      <a:pt x="355" y="1206"/>
                      <a:pt x="549" y="1266"/>
                    </a:cubicBezTo>
                    <a:cubicBezTo>
                      <a:pt x="743" y="1326"/>
                      <a:pt x="1019" y="1367"/>
                      <a:pt x="1174" y="910"/>
                    </a:cubicBezTo>
                    <a:cubicBezTo>
                      <a:pt x="1329" y="453"/>
                      <a:pt x="1259" y="282"/>
                      <a:pt x="1008" y="173"/>
                    </a:cubicBezTo>
                    <a:close/>
                  </a:path>
                </a:pathLst>
              </a:custGeom>
              <a:solidFill>
                <a:schemeClr val="accent1">
                  <a:alpha val="4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0" name="Google Shape;290;p44"/>
              <p:cNvSpPr/>
              <p:nvPr/>
            </p:nvSpPr>
            <p:spPr>
              <a:xfrm>
                <a:off x="7954122" y="1627662"/>
                <a:ext cx="1861064" cy="1330022"/>
              </a:xfrm>
              <a:custGeom>
                <a:rect b="b" l="l" r="r" t="t"/>
                <a:pathLst>
                  <a:path extrusionOk="0" h="1010" w="1414">
                    <a:moveTo>
                      <a:pt x="808" y="42"/>
                    </a:moveTo>
                    <a:cubicBezTo>
                      <a:pt x="423" y="0"/>
                      <a:pt x="55" y="386"/>
                      <a:pt x="28" y="588"/>
                    </a:cubicBezTo>
                    <a:cubicBezTo>
                      <a:pt x="0" y="790"/>
                      <a:pt x="248" y="1010"/>
                      <a:pt x="831" y="969"/>
                    </a:cubicBezTo>
                    <a:cubicBezTo>
                      <a:pt x="1414" y="927"/>
                      <a:pt x="1307" y="95"/>
                      <a:pt x="808" y="42"/>
                    </a:cubicBezTo>
                    <a:close/>
                  </a:path>
                </a:pathLst>
              </a:custGeom>
              <a:solidFill>
                <a:schemeClr val="accent1">
                  <a:alpha val="6392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 name="Google Shape;291;p44"/>
              <p:cNvSpPr txBox="1"/>
              <p:nvPr/>
            </p:nvSpPr>
            <p:spPr>
              <a:xfrm>
                <a:off x="7634858" y="3420582"/>
                <a:ext cx="2499600" cy="737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Alternative DB resource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DB data model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Research for external API</a:t>
                </a:r>
                <a:endParaRPr b="0" i="0" sz="10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Connect to API to retrieve data</a:t>
                </a:r>
                <a:endParaRPr b="0" i="0" sz="1000" u="none" cap="none" strike="noStrike">
                  <a:solidFill>
                    <a:srgbClr val="666666"/>
                  </a:solidFill>
                  <a:latin typeface="Arial"/>
                  <a:ea typeface="Arial"/>
                  <a:cs typeface="Arial"/>
                  <a:sym typeface="Arial"/>
                </a:endParaRPr>
              </a:p>
            </p:txBody>
          </p:sp>
          <p:sp>
            <p:nvSpPr>
              <p:cNvPr id="292" name="Google Shape;292;p44"/>
              <p:cNvSpPr txBox="1"/>
              <p:nvPr/>
            </p:nvSpPr>
            <p:spPr>
              <a:xfrm>
                <a:off x="8076311" y="3155381"/>
                <a:ext cx="1616685"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5D7F60"/>
                    </a:solidFill>
                    <a:latin typeface="Arial"/>
                    <a:ea typeface="Arial"/>
                    <a:cs typeface="Arial"/>
                    <a:sym typeface="Arial"/>
                  </a:rPr>
                  <a:t>Backend</a:t>
                </a:r>
                <a:endParaRPr b="0" i="0" sz="1400" u="none" cap="none" strike="noStrike">
                  <a:solidFill>
                    <a:srgbClr val="000000"/>
                  </a:solidFill>
                  <a:latin typeface="Arial"/>
                  <a:ea typeface="Arial"/>
                  <a:cs typeface="Arial"/>
                  <a:sym typeface="Arial"/>
                </a:endParaRPr>
              </a:p>
            </p:txBody>
          </p:sp>
        </p:grpSp>
        <p:pic>
          <p:nvPicPr>
            <p:cNvPr id="293" name="Google Shape;293;p44"/>
            <p:cNvPicPr preferRelativeResize="0"/>
            <p:nvPr/>
          </p:nvPicPr>
          <p:blipFill rotWithShape="1">
            <a:blip r:embed="rId7">
              <a:alphaModFix/>
            </a:blip>
            <a:srcRect b="0" l="0" r="0" t="0"/>
            <a:stretch/>
          </p:blipFill>
          <p:spPr>
            <a:xfrm>
              <a:off x="10895484" y="4508653"/>
              <a:ext cx="506752" cy="445737"/>
            </a:xfrm>
            <a:prstGeom prst="rect">
              <a:avLst/>
            </a:prstGeom>
            <a:noFill/>
            <a:ln>
              <a:noFill/>
            </a:ln>
          </p:spPr>
        </p:pic>
      </p:grpSp>
      <p:grpSp>
        <p:nvGrpSpPr>
          <p:cNvPr id="294" name="Google Shape;294;p44"/>
          <p:cNvGrpSpPr/>
          <p:nvPr/>
        </p:nvGrpSpPr>
        <p:grpSpPr>
          <a:xfrm>
            <a:off x="8008153" y="1209370"/>
            <a:ext cx="2499603" cy="3239043"/>
            <a:chOff x="8051125" y="1209370"/>
            <a:chExt cx="2499603" cy="3239043"/>
          </a:xfrm>
        </p:grpSpPr>
        <p:grpSp>
          <p:nvGrpSpPr>
            <p:cNvPr id="295" name="Google Shape;295;p44"/>
            <p:cNvGrpSpPr/>
            <p:nvPr/>
          </p:nvGrpSpPr>
          <p:grpSpPr>
            <a:xfrm>
              <a:off x="8051125" y="1209370"/>
              <a:ext cx="2499603" cy="3239043"/>
              <a:chOff x="7685542" y="1380645"/>
              <a:chExt cx="2499603" cy="3239043"/>
            </a:xfrm>
          </p:grpSpPr>
          <p:sp>
            <p:nvSpPr>
              <p:cNvPr id="296" name="Google Shape;296;p44"/>
              <p:cNvSpPr/>
              <p:nvPr/>
            </p:nvSpPr>
            <p:spPr>
              <a:xfrm>
                <a:off x="7827800" y="1380645"/>
                <a:ext cx="1964053" cy="1867502"/>
              </a:xfrm>
              <a:custGeom>
                <a:rect b="b" l="l" r="r" t="t"/>
                <a:pathLst>
                  <a:path extrusionOk="0" h="1418" w="1492">
                    <a:moveTo>
                      <a:pt x="509" y="142"/>
                    </a:moveTo>
                    <a:cubicBezTo>
                      <a:pt x="278" y="283"/>
                      <a:pt x="0" y="565"/>
                      <a:pt x="284" y="991"/>
                    </a:cubicBezTo>
                    <a:cubicBezTo>
                      <a:pt x="569" y="1418"/>
                      <a:pt x="978" y="1271"/>
                      <a:pt x="1138" y="1147"/>
                    </a:cubicBezTo>
                    <a:cubicBezTo>
                      <a:pt x="1299" y="1023"/>
                      <a:pt x="1492" y="822"/>
                      <a:pt x="1207" y="431"/>
                    </a:cubicBezTo>
                    <a:cubicBezTo>
                      <a:pt x="922" y="41"/>
                      <a:pt x="743" y="0"/>
                      <a:pt x="509" y="142"/>
                    </a:cubicBezTo>
                    <a:close/>
                  </a:path>
                </a:pathLst>
              </a:custGeom>
              <a:solidFill>
                <a:schemeClr val="accent1">
                  <a:alpha val="2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7" name="Google Shape;297;p44"/>
              <p:cNvSpPr/>
              <p:nvPr/>
            </p:nvSpPr>
            <p:spPr>
              <a:xfrm>
                <a:off x="8060330" y="1428117"/>
                <a:ext cx="1750028" cy="1799915"/>
              </a:xfrm>
              <a:custGeom>
                <a:rect b="b" l="l" r="r" t="t"/>
                <a:pathLst>
                  <a:path extrusionOk="0" h="1367" w="1329">
                    <a:moveTo>
                      <a:pt x="1008" y="173"/>
                    </a:moveTo>
                    <a:cubicBezTo>
                      <a:pt x="760" y="65"/>
                      <a:pt x="369" y="0"/>
                      <a:pt x="185" y="479"/>
                    </a:cubicBezTo>
                    <a:cubicBezTo>
                      <a:pt x="0" y="957"/>
                      <a:pt x="355" y="1206"/>
                      <a:pt x="549" y="1266"/>
                    </a:cubicBezTo>
                    <a:cubicBezTo>
                      <a:pt x="743" y="1326"/>
                      <a:pt x="1019" y="1367"/>
                      <a:pt x="1174" y="910"/>
                    </a:cubicBezTo>
                    <a:cubicBezTo>
                      <a:pt x="1329" y="453"/>
                      <a:pt x="1259" y="282"/>
                      <a:pt x="1008" y="173"/>
                    </a:cubicBezTo>
                    <a:close/>
                  </a:path>
                </a:pathLst>
              </a:custGeom>
              <a:solidFill>
                <a:schemeClr val="accent1">
                  <a:alpha val="49019"/>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8" name="Google Shape;298;p44"/>
              <p:cNvSpPr/>
              <p:nvPr/>
            </p:nvSpPr>
            <p:spPr>
              <a:xfrm>
                <a:off x="7954122" y="1627662"/>
                <a:ext cx="1861064" cy="1330022"/>
              </a:xfrm>
              <a:custGeom>
                <a:rect b="b" l="l" r="r" t="t"/>
                <a:pathLst>
                  <a:path extrusionOk="0" h="1010" w="1414">
                    <a:moveTo>
                      <a:pt x="808" y="42"/>
                    </a:moveTo>
                    <a:cubicBezTo>
                      <a:pt x="423" y="0"/>
                      <a:pt x="55" y="386"/>
                      <a:pt x="28" y="588"/>
                    </a:cubicBezTo>
                    <a:cubicBezTo>
                      <a:pt x="0" y="790"/>
                      <a:pt x="248" y="1010"/>
                      <a:pt x="831" y="969"/>
                    </a:cubicBezTo>
                    <a:cubicBezTo>
                      <a:pt x="1414" y="927"/>
                      <a:pt x="1307" y="95"/>
                      <a:pt x="808" y="42"/>
                    </a:cubicBezTo>
                    <a:close/>
                  </a:path>
                </a:pathLst>
              </a:custGeom>
              <a:solidFill>
                <a:schemeClr val="accent1">
                  <a:alpha val="63921"/>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9" name="Google Shape;299;p44"/>
              <p:cNvSpPr txBox="1"/>
              <p:nvPr/>
            </p:nvSpPr>
            <p:spPr>
              <a:xfrm>
                <a:off x="7685542" y="3604025"/>
                <a:ext cx="2499603"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Sprint meeting minutes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Presentation resource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Sprint explanation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General Architecture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Financial Architecture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Arial"/>
                    <a:ea typeface="Arial"/>
                    <a:cs typeface="Arial"/>
                    <a:sym typeface="Arial"/>
                  </a:rPr>
                  <a:t>Mock Up</a:t>
                </a:r>
                <a:endParaRPr b="0" i="0" sz="1400" u="none" cap="none" strike="noStrike">
                  <a:solidFill>
                    <a:srgbClr val="000000"/>
                  </a:solidFill>
                  <a:latin typeface="Arial"/>
                  <a:ea typeface="Arial"/>
                  <a:cs typeface="Arial"/>
                  <a:sym typeface="Arial"/>
                </a:endParaRPr>
              </a:p>
            </p:txBody>
          </p:sp>
          <p:sp>
            <p:nvSpPr>
              <p:cNvPr id="300" name="Google Shape;300;p44"/>
              <p:cNvSpPr txBox="1"/>
              <p:nvPr/>
            </p:nvSpPr>
            <p:spPr>
              <a:xfrm>
                <a:off x="8076311" y="3155381"/>
                <a:ext cx="1616685"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5D7F60"/>
                    </a:solidFill>
                    <a:latin typeface="Arial"/>
                    <a:ea typeface="Arial"/>
                    <a:cs typeface="Arial"/>
                    <a:sym typeface="Arial"/>
                  </a:rPr>
                  <a:t>Scrum &amp;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5D7F60"/>
                    </a:solidFill>
                    <a:latin typeface="Arial"/>
                    <a:ea typeface="Arial"/>
                    <a:cs typeface="Arial"/>
                    <a:sym typeface="Arial"/>
                  </a:rPr>
                  <a:t>Project Managing</a:t>
                </a:r>
                <a:endParaRPr b="0" i="0" sz="1350" u="none" cap="none" strike="noStrike">
                  <a:solidFill>
                    <a:schemeClr val="dk1"/>
                  </a:solidFill>
                  <a:latin typeface="Arial"/>
                  <a:ea typeface="Arial"/>
                  <a:cs typeface="Arial"/>
                  <a:sym typeface="Arial"/>
                </a:endParaRPr>
              </a:p>
            </p:txBody>
          </p:sp>
        </p:grpSp>
        <p:pic>
          <p:nvPicPr>
            <p:cNvPr id="301" name="Google Shape;301;p44"/>
            <p:cNvPicPr preferRelativeResize="0"/>
            <p:nvPr/>
          </p:nvPicPr>
          <p:blipFill rotWithShape="1">
            <a:blip r:embed="rId8">
              <a:alphaModFix/>
            </a:blip>
            <a:srcRect b="0" l="0" r="0" t="0"/>
            <a:stretch/>
          </p:blipFill>
          <p:spPr>
            <a:xfrm>
              <a:off x="8960981" y="1867544"/>
              <a:ext cx="578509" cy="57850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cxnSp>
        <p:nvCxnSpPr>
          <p:cNvPr id="307" name="Google Shape;307;p45"/>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308" name="Google Shape;308;p45"/>
          <p:cNvSpPr txBox="1"/>
          <p:nvPr/>
        </p:nvSpPr>
        <p:spPr>
          <a:xfrm>
            <a:off x="1392870" y="181320"/>
            <a:ext cx="4610878" cy="6616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00"/>
              <a:buFont typeface="Arial"/>
              <a:buNone/>
            </a:pPr>
            <a:r>
              <a:rPr b="1" i="0" lang="en-US" sz="3700" u="none" cap="none" strike="noStrike">
                <a:solidFill>
                  <a:srgbClr val="3F3F3F"/>
                </a:solidFill>
                <a:latin typeface="Arial"/>
                <a:ea typeface="Arial"/>
                <a:cs typeface="Arial"/>
                <a:sym typeface="Arial"/>
              </a:rPr>
              <a:t>04. Sprint Planning</a:t>
            </a:r>
            <a:endParaRPr b="1" i="0" sz="3700" u="none" cap="none" strike="noStrike">
              <a:solidFill>
                <a:srgbClr val="3F3F3F"/>
              </a:solidFill>
              <a:latin typeface="Arial"/>
              <a:ea typeface="Arial"/>
              <a:cs typeface="Arial"/>
              <a:sym typeface="Arial"/>
            </a:endParaRPr>
          </a:p>
        </p:txBody>
      </p:sp>
      <p:sp>
        <p:nvSpPr>
          <p:cNvPr id="309" name="Google Shape;309;p45"/>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10" name="Google Shape;310;p45"/>
          <p:cNvGrpSpPr/>
          <p:nvPr/>
        </p:nvGrpSpPr>
        <p:grpSpPr>
          <a:xfrm>
            <a:off x="3554986" y="1626767"/>
            <a:ext cx="4819650" cy="4587816"/>
            <a:chOff x="2901950" y="566040"/>
            <a:chExt cx="6057900" cy="5766504"/>
          </a:xfrm>
        </p:grpSpPr>
        <p:sp>
          <p:nvSpPr>
            <p:cNvPr id="311" name="Google Shape;311;p45"/>
            <p:cNvSpPr/>
            <p:nvPr/>
          </p:nvSpPr>
          <p:spPr>
            <a:xfrm>
              <a:off x="5518150" y="2890844"/>
              <a:ext cx="3441700" cy="3441700"/>
            </a:xfrm>
            <a:prstGeom prst="ellipse">
              <a:avLst/>
            </a:prstGeom>
            <a:solidFill>
              <a:srgbClr val="9F8C7D">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2" name="Google Shape;312;p45"/>
            <p:cNvSpPr/>
            <p:nvPr/>
          </p:nvSpPr>
          <p:spPr>
            <a:xfrm>
              <a:off x="2901950" y="2890844"/>
              <a:ext cx="3441700" cy="3441700"/>
            </a:xfrm>
            <a:prstGeom prst="ellipse">
              <a:avLst/>
            </a:prstGeom>
            <a:solidFill>
              <a:srgbClr val="FFC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3" name="Google Shape;313;p45"/>
            <p:cNvSpPr/>
            <p:nvPr/>
          </p:nvSpPr>
          <p:spPr>
            <a:xfrm>
              <a:off x="4254500" y="566040"/>
              <a:ext cx="3441700" cy="3441700"/>
            </a:xfrm>
            <a:prstGeom prst="ellipse">
              <a:avLst/>
            </a:prstGeom>
            <a:solidFill>
              <a:schemeClr val="accent1">
                <a:alpha val="8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314" name="Google Shape;314;p45"/>
          <p:cNvSpPr txBox="1"/>
          <p:nvPr/>
        </p:nvSpPr>
        <p:spPr>
          <a:xfrm>
            <a:off x="4875155" y="2704244"/>
            <a:ext cx="225004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Arial"/>
                <a:ea typeface="Arial"/>
                <a:cs typeface="Arial"/>
                <a:sym typeface="Arial"/>
              </a:rPr>
              <a:t>Development</a:t>
            </a:r>
            <a:endParaRPr b="1" i="0" sz="2500" u="none" cap="none" strike="noStrike">
              <a:solidFill>
                <a:schemeClr val="lt1"/>
              </a:solidFill>
              <a:latin typeface="Arial"/>
              <a:ea typeface="Arial"/>
              <a:cs typeface="Arial"/>
              <a:sym typeface="Arial"/>
            </a:endParaRPr>
          </a:p>
        </p:txBody>
      </p:sp>
      <p:sp>
        <p:nvSpPr>
          <p:cNvPr id="315" name="Google Shape;315;p45"/>
          <p:cNvSpPr txBox="1"/>
          <p:nvPr/>
        </p:nvSpPr>
        <p:spPr>
          <a:xfrm>
            <a:off x="7531654" y="1532640"/>
            <a:ext cx="3516093" cy="33855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316" name="Google Shape;316;p45"/>
          <p:cNvSpPr txBox="1"/>
          <p:nvPr/>
        </p:nvSpPr>
        <p:spPr>
          <a:xfrm>
            <a:off x="7531656" y="1859558"/>
            <a:ext cx="3516093" cy="33855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600"/>
              <a:buFont typeface="Arial"/>
              <a:buChar char="-"/>
            </a:pPr>
            <a:r>
              <a:rPr b="0" i="0" lang="en-US" sz="1400" u="none" cap="none" strike="noStrike">
                <a:solidFill>
                  <a:srgbClr val="000000"/>
                </a:solidFill>
                <a:latin typeface="Arial"/>
                <a:ea typeface="Arial"/>
                <a:cs typeface="Arial"/>
                <a:sym typeface="Arial"/>
              </a:rPr>
              <a:t>Connection to the API</a:t>
            </a:r>
            <a:endParaRPr b="0" i="0" sz="1400" u="none" cap="none" strike="noStrike">
              <a:solidFill>
                <a:srgbClr val="000000"/>
              </a:solidFill>
              <a:latin typeface="Arial"/>
              <a:ea typeface="Arial"/>
              <a:cs typeface="Arial"/>
              <a:sym typeface="Arial"/>
            </a:endParaRPr>
          </a:p>
        </p:txBody>
      </p:sp>
      <p:sp>
        <p:nvSpPr>
          <p:cNvPr id="317" name="Google Shape;317;p45"/>
          <p:cNvSpPr txBox="1"/>
          <p:nvPr/>
        </p:nvSpPr>
        <p:spPr>
          <a:xfrm>
            <a:off x="7531655" y="2192663"/>
            <a:ext cx="3516093" cy="33855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600"/>
              <a:buFont typeface="Arial"/>
              <a:buChar char="-"/>
            </a:pPr>
            <a:r>
              <a:rPr b="0" i="0" lang="en-US" sz="1400" u="none" cap="none" strike="noStrike">
                <a:solidFill>
                  <a:srgbClr val="000000"/>
                </a:solidFill>
                <a:latin typeface="Arial"/>
                <a:ea typeface="Arial"/>
                <a:cs typeface="Arial"/>
                <a:sym typeface="Arial"/>
              </a:rPr>
              <a:t>Push notifications</a:t>
            </a:r>
            <a:endParaRPr b="0" i="0" sz="1400" u="none" cap="none" strike="noStrike">
              <a:solidFill>
                <a:srgbClr val="000000"/>
              </a:solidFill>
              <a:latin typeface="Arial"/>
              <a:ea typeface="Arial"/>
              <a:cs typeface="Arial"/>
              <a:sym typeface="Arial"/>
            </a:endParaRPr>
          </a:p>
        </p:txBody>
      </p:sp>
      <p:sp>
        <p:nvSpPr>
          <p:cNvPr id="318" name="Google Shape;318;p45"/>
          <p:cNvSpPr txBox="1"/>
          <p:nvPr/>
        </p:nvSpPr>
        <p:spPr>
          <a:xfrm>
            <a:off x="7531654" y="2525030"/>
            <a:ext cx="4055743" cy="33855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600"/>
              <a:buFont typeface="Arial"/>
              <a:buChar char="-"/>
            </a:pPr>
            <a:r>
              <a:rPr b="0" i="0" lang="en-US" sz="1400" u="none" cap="none" strike="noStrike">
                <a:solidFill>
                  <a:srgbClr val="000000"/>
                </a:solidFill>
                <a:latin typeface="Arial"/>
                <a:ea typeface="Arial"/>
                <a:cs typeface="Arial"/>
                <a:sym typeface="Arial"/>
              </a:rPr>
              <a:t>Retrieve real data from the API</a:t>
            </a:r>
            <a:endParaRPr b="0" i="0" sz="1400" u="none" cap="none" strike="noStrike">
              <a:solidFill>
                <a:srgbClr val="000000"/>
              </a:solidFill>
              <a:latin typeface="Arial"/>
              <a:ea typeface="Arial"/>
              <a:cs typeface="Arial"/>
              <a:sym typeface="Arial"/>
            </a:endParaRPr>
          </a:p>
        </p:txBody>
      </p:sp>
      <p:sp>
        <p:nvSpPr>
          <p:cNvPr id="319" name="Google Shape;319;p45"/>
          <p:cNvSpPr txBox="1"/>
          <p:nvPr/>
        </p:nvSpPr>
        <p:spPr>
          <a:xfrm>
            <a:off x="7531654" y="2863584"/>
            <a:ext cx="4055743" cy="33855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600"/>
              <a:buFont typeface="Arial"/>
              <a:buChar char="-"/>
            </a:pPr>
            <a:r>
              <a:rPr b="0" i="0" lang="en-US" sz="1400" u="none" cap="none" strike="noStrike">
                <a:solidFill>
                  <a:srgbClr val="000000"/>
                </a:solidFill>
                <a:latin typeface="Arial"/>
                <a:ea typeface="Arial"/>
                <a:cs typeface="Arial"/>
                <a:sym typeface="Arial"/>
              </a:rPr>
              <a:t>Setting Alarms</a:t>
            </a:r>
            <a:endParaRPr b="0" i="0" sz="1400" u="none" cap="none" strike="noStrike">
              <a:solidFill>
                <a:srgbClr val="000000"/>
              </a:solidFill>
              <a:latin typeface="Arial"/>
              <a:ea typeface="Arial"/>
              <a:cs typeface="Arial"/>
              <a:sym typeface="Arial"/>
            </a:endParaRPr>
          </a:p>
        </p:txBody>
      </p:sp>
      <p:sp>
        <p:nvSpPr>
          <p:cNvPr id="320" name="Google Shape;320;p45"/>
          <p:cNvSpPr txBox="1"/>
          <p:nvPr/>
        </p:nvSpPr>
        <p:spPr>
          <a:xfrm>
            <a:off x="3866831" y="4413144"/>
            <a:ext cx="1750799"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Arial"/>
                <a:ea typeface="Arial"/>
                <a:cs typeface="Arial"/>
                <a:sym typeface="Arial"/>
              </a:rPr>
              <a:t>Scrum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Arial"/>
                <a:ea typeface="Arial"/>
                <a:cs typeface="Arial"/>
                <a:sym typeface="Arial"/>
              </a:rPr>
              <a:t>Planning</a:t>
            </a:r>
            <a:endParaRPr b="1" i="0" sz="2500" u="none" cap="none" strike="noStrike">
              <a:solidFill>
                <a:schemeClr val="lt1"/>
              </a:solidFill>
              <a:latin typeface="Arial"/>
              <a:ea typeface="Arial"/>
              <a:cs typeface="Arial"/>
              <a:sym typeface="Arial"/>
            </a:endParaRPr>
          </a:p>
        </p:txBody>
      </p:sp>
      <p:sp>
        <p:nvSpPr>
          <p:cNvPr id="321" name="Google Shape;321;p45"/>
          <p:cNvSpPr txBox="1"/>
          <p:nvPr/>
        </p:nvSpPr>
        <p:spPr>
          <a:xfrm>
            <a:off x="6003750" y="4628600"/>
            <a:ext cx="2186400" cy="692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Arial"/>
                <a:ea typeface="Arial"/>
                <a:cs typeface="Arial"/>
                <a:sym typeface="Arial"/>
              </a:rPr>
              <a:t>Documentation</a:t>
            </a:r>
            <a:endParaRPr b="1" i="0" sz="1900" u="none" cap="none" strike="noStrike">
              <a:solidFill>
                <a:schemeClr val="lt1"/>
              </a:solidFill>
              <a:latin typeface="Arial"/>
              <a:ea typeface="Arial"/>
              <a:cs typeface="Arial"/>
              <a:sym typeface="Arial"/>
            </a:endParaRPr>
          </a:p>
        </p:txBody>
      </p:sp>
      <p:sp>
        <p:nvSpPr>
          <p:cNvPr id="322" name="Google Shape;322;p45"/>
          <p:cNvSpPr txBox="1"/>
          <p:nvPr/>
        </p:nvSpPr>
        <p:spPr>
          <a:xfrm>
            <a:off x="8493011" y="4106084"/>
            <a:ext cx="3516093" cy="33855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UI Screen-shots diagram </a:t>
            </a:r>
            <a:endParaRPr b="0" i="0" sz="1600" u="none" cap="none" strike="noStrike">
              <a:solidFill>
                <a:schemeClr val="dk1"/>
              </a:solidFill>
              <a:latin typeface="Arial"/>
              <a:ea typeface="Arial"/>
              <a:cs typeface="Arial"/>
              <a:sym typeface="Arial"/>
            </a:endParaRPr>
          </a:p>
        </p:txBody>
      </p:sp>
      <p:sp>
        <p:nvSpPr>
          <p:cNvPr id="323" name="Google Shape;323;p45"/>
          <p:cNvSpPr txBox="1"/>
          <p:nvPr/>
        </p:nvSpPr>
        <p:spPr>
          <a:xfrm>
            <a:off x="8493013" y="4433002"/>
            <a:ext cx="3787726" cy="33855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Data model diagram &amp; explanation</a:t>
            </a:r>
            <a:endParaRPr b="0" i="0" sz="1400" u="none" cap="none" strike="noStrike">
              <a:solidFill>
                <a:srgbClr val="000000"/>
              </a:solidFill>
              <a:latin typeface="Arial"/>
              <a:ea typeface="Arial"/>
              <a:cs typeface="Arial"/>
              <a:sym typeface="Arial"/>
            </a:endParaRPr>
          </a:p>
        </p:txBody>
      </p:sp>
      <p:sp>
        <p:nvSpPr>
          <p:cNvPr id="324" name="Google Shape;324;p45"/>
          <p:cNvSpPr txBox="1"/>
          <p:nvPr/>
        </p:nvSpPr>
        <p:spPr>
          <a:xfrm>
            <a:off x="8493012" y="4766107"/>
            <a:ext cx="3516093" cy="33855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Financial factors</a:t>
            </a:r>
            <a:endParaRPr b="0" i="0" sz="1400" u="none" cap="none" strike="noStrike">
              <a:solidFill>
                <a:srgbClr val="000000"/>
              </a:solidFill>
              <a:latin typeface="Arial"/>
              <a:ea typeface="Arial"/>
              <a:cs typeface="Arial"/>
              <a:sym typeface="Arial"/>
            </a:endParaRPr>
          </a:p>
        </p:txBody>
      </p:sp>
      <p:sp>
        <p:nvSpPr>
          <p:cNvPr id="325" name="Google Shape;325;p45"/>
          <p:cNvSpPr txBox="1"/>
          <p:nvPr/>
        </p:nvSpPr>
        <p:spPr>
          <a:xfrm>
            <a:off x="8538411" y="5060069"/>
            <a:ext cx="33129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General System Structure </a:t>
            </a:r>
            <a:endParaRPr b="0" i="0" sz="1400" u="none" cap="none" strike="noStrike">
              <a:solidFill>
                <a:srgbClr val="000000"/>
              </a:solidFill>
              <a:latin typeface="Arial"/>
              <a:ea typeface="Arial"/>
              <a:cs typeface="Arial"/>
              <a:sym typeface="Arial"/>
            </a:endParaRPr>
          </a:p>
        </p:txBody>
      </p:sp>
      <p:sp>
        <p:nvSpPr>
          <p:cNvPr id="326" name="Google Shape;326;p45"/>
          <p:cNvSpPr txBox="1"/>
          <p:nvPr/>
        </p:nvSpPr>
        <p:spPr>
          <a:xfrm>
            <a:off x="8493011" y="5348563"/>
            <a:ext cx="33129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User story, User cases</a:t>
            </a:r>
            <a:endParaRPr b="0" i="0" sz="1400" u="none" cap="none" strike="noStrike">
              <a:solidFill>
                <a:srgbClr val="000000"/>
              </a:solidFill>
              <a:latin typeface="Arial"/>
              <a:ea typeface="Arial"/>
              <a:cs typeface="Arial"/>
              <a:sym typeface="Arial"/>
            </a:endParaRPr>
          </a:p>
        </p:txBody>
      </p:sp>
      <p:sp>
        <p:nvSpPr>
          <p:cNvPr id="327" name="Google Shape;327;p45"/>
          <p:cNvSpPr txBox="1"/>
          <p:nvPr/>
        </p:nvSpPr>
        <p:spPr>
          <a:xfrm>
            <a:off x="683502" y="3550360"/>
            <a:ext cx="351609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highlight>
                  <a:srgbClr val="FFFF00"/>
                </a:highlight>
                <a:latin typeface="Arial"/>
                <a:ea typeface="Arial"/>
                <a:cs typeface="Arial"/>
                <a:sym typeface="Arial"/>
              </a:rPr>
              <a:t>+</a:t>
            </a:r>
            <a:r>
              <a:rPr b="0" i="0" lang="en-US" sz="1600" u="none" cap="none" strike="noStrike">
                <a:solidFill>
                  <a:schemeClr val="dk1"/>
                </a:solidFill>
                <a:latin typeface="Arial"/>
                <a:ea typeface="Arial"/>
                <a:cs typeface="Arial"/>
                <a:sym typeface="Arial"/>
              </a:rPr>
              <a:t>    Sprint daily meetings</a:t>
            </a:r>
            <a:endParaRPr b="0" i="0" sz="1600" u="none" cap="none" strike="noStrike">
              <a:solidFill>
                <a:schemeClr val="dk1"/>
              </a:solidFill>
              <a:latin typeface="Arial"/>
              <a:ea typeface="Arial"/>
              <a:cs typeface="Arial"/>
              <a:sym typeface="Arial"/>
            </a:endParaRPr>
          </a:p>
        </p:txBody>
      </p:sp>
      <p:sp>
        <p:nvSpPr>
          <p:cNvPr id="328" name="Google Shape;328;p45"/>
          <p:cNvSpPr txBox="1"/>
          <p:nvPr/>
        </p:nvSpPr>
        <p:spPr>
          <a:xfrm>
            <a:off x="683504" y="3877278"/>
            <a:ext cx="351609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highlight>
                  <a:srgbClr val="FFFF00"/>
                </a:highlight>
                <a:latin typeface="Arial"/>
                <a:ea typeface="Arial"/>
                <a:cs typeface="Arial"/>
                <a:sym typeface="Arial"/>
              </a:rPr>
              <a:t>+</a:t>
            </a:r>
            <a:r>
              <a:rPr b="0" i="0" lang="en-US" sz="1400" u="none" cap="none" strike="noStrike">
                <a:solidFill>
                  <a:schemeClr val="dk1"/>
                </a:solidFill>
                <a:latin typeface="Arial"/>
                <a:ea typeface="Arial"/>
                <a:cs typeface="Arial"/>
                <a:sym typeface="Arial"/>
              </a:rPr>
              <a:t>    Product backlog &amp; Sprint backlog</a:t>
            </a:r>
            <a:endParaRPr b="0" i="0" sz="1200" u="none" cap="none" strike="noStrike">
              <a:solidFill>
                <a:srgbClr val="000000"/>
              </a:solidFill>
              <a:latin typeface="Arial"/>
              <a:ea typeface="Arial"/>
              <a:cs typeface="Arial"/>
              <a:sym typeface="Arial"/>
            </a:endParaRPr>
          </a:p>
        </p:txBody>
      </p:sp>
      <p:sp>
        <p:nvSpPr>
          <p:cNvPr id="329" name="Google Shape;329;p45"/>
          <p:cNvSpPr txBox="1"/>
          <p:nvPr/>
        </p:nvSpPr>
        <p:spPr>
          <a:xfrm>
            <a:off x="683503" y="4210383"/>
            <a:ext cx="351609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highlight>
                  <a:srgbClr val="FFFF00"/>
                </a:highlight>
                <a:latin typeface="Arial"/>
                <a:ea typeface="Arial"/>
                <a:cs typeface="Arial"/>
                <a:sym typeface="Arial"/>
              </a:rPr>
              <a:t>+</a:t>
            </a:r>
            <a:r>
              <a:rPr b="0" i="0" lang="en-US" sz="1600" u="none" cap="none" strike="noStrike">
                <a:solidFill>
                  <a:schemeClr val="dk1"/>
                </a:solidFill>
                <a:latin typeface="Arial"/>
                <a:ea typeface="Arial"/>
                <a:cs typeface="Arial"/>
                <a:sym typeface="Arial"/>
              </a:rPr>
              <a:t>    Sprint Explanation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cxnSp>
        <p:nvCxnSpPr>
          <p:cNvPr id="335" name="Google Shape;335;p46"/>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sp>
        <p:nvSpPr>
          <p:cNvPr id="336" name="Google Shape;336;p46"/>
          <p:cNvSpPr/>
          <p:nvPr/>
        </p:nvSpPr>
        <p:spPr>
          <a:xfrm flipH="1" rot="10800000">
            <a:off x="1868012" y="201640"/>
            <a:ext cx="148621" cy="12812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7" name="Google Shape;337;p46"/>
          <p:cNvSpPr txBox="1"/>
          <p:nvPr/>
        </p:nvSpPr>
        <p:spPr>
          <a:xfrm>
            <a:off x="1392875" y="181325"/>
            <a:ext cx="87738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700"/>
              <a:buFont typeface="Arial"/>
              <a:buNone/>
            </a:pPr>
            <a:r>
              <a:rPr b="1" i="0" lang="en-US" sz="3700" u="none" cap="none" strike="noStrike">
                <a:solidFill>
                  <a:srgbClr val="3F3F3F"/>
                </a:solidFill>
                <a:latin typeface="Arial"/>
                <a:ea typeface="Arial"/>
                <a:cs typeface="Arial"/>
                <a:sym typeface="Arial"/>
              </a:rPr>
              <a:t>04. Sprint Planning</a:t>
            </a:r>
            <a:endParaRPr b="1" i="0" sz="3700" u="none" cap="none" strike="noStrike">
              <a:solidFill>
                <a:srgbClr val="3F3F3F"/>
              </a:solidFill>
              <a:latin typeface="Arial"/>
              <a:ea typeface="Arial"/>
              <a:cs typeface="Arial"/>
              <a:sym typeface="Arial"/>
            </a:endParaRPr>
          </a:p>
        </p:txBody>
      </p:sp>
      <p:sp>
        <p:nvSpPr>
          <p:cNvPr id="338" name="Google Shape;338;p46"/>
          <p:cNvSpPr txBox="1"/>
          <p:nvPr/>
        </p:nvSpPr>
        <p:spPr>
          <a:xfrm>
            <a:off x="1392870" y="1618420"/>
            <a:ext cx="40737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Product Backlog Item</a:t>
            </a:r>
            <a:endParaRPr b="1"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&lt;function 2 - alarm notifications&gt;</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Alarm notifications. (time to take the medicine, dosage, etc.)</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backend : retrieve real data from API</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Pillbox screen</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Setting alarms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&lt;function 3 - caution notifications&gt; </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Caution notifications. (conflicted medicines, )</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Another API to manage the caution notis</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Upgrade UI design by improving app usability</a:t>
            </a:r>
            <a:endParaRPr b="0" i="0" sz="1400" u="none" cap="none" strike="noStrike">
              <a:solidFill>
                <a:srgbClr val="000000"/>
              </a:solidFill>
              <a:latin typeface="Arial"/>
              <a:ea typeface="Arial"/>
              <a:cs typeface="Arial"/>
              <a:sym typeface="Arial"/>
            </a:endParaRPr>
          </a:p>
        </p:txBody>
      </p:sp>
      <p:sp>
        <p:nvSpPr>
          <p:cNvPr id="339" name="Google Shape;339;p46"/>
          <p:cNvSpPr txBox="1"/>
          <p:nvPr/>
        </p:nvSpPr>
        <p:spPr>
          <a:xfrm>
            <a:off x="6725432" y="1618420"/>
            <a:ext cx="4978888"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Sprint Backlog Item</a:t>
            </a:r>
            <a:endParaRPr b="1"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2nd sprint</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Connect to the API to retrieve real data of medicine information in order to show it to the screen in the app.</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Pushing notifications when alarms are set</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Setting alarms and customize them (sleep time)</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Update the use case diagram and explanation</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Update the general architecture system</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Update the product backlog and sprint backlog</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update the financial part excel file</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update the financial part documentation</a:t>
            </a:r>
            <a:endParaRPr b="0" i="0" sz="1200" u="none" cap="none" strike="noStrike">
              <a:solidFill>
                <a:schemeClr val="dk1"/>
              </a:solidFill>
              <a:latin typeface="Arial"/>
              <a:ea typeface="Arial"/>
              <a:cs typeface="Arial"/>
              <a:sym typeface="Arial"/>
            </a:endParaRPr>
          </a:p>
          <a:p>
            <a:pPr indent="-304800" lvl="0" marL="457200" marR="0" rtl="0" algn="just">
              <a:lnSpc>
                <a:spcPct val="15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pillbox functionality</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nvSpPr>
        <p:spPr>
          <a:xfrm>
            <a:off x="1392870" y="181320"/>
            <a:ext cx="46110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700"/>
              <a:buFont typeface="Arial"/>
              <a:buNone/>
            </a:pPr>
            <a:r>
              <a:rPr b="1" i="0" lang="en-US" sz="3700" u="none" cap="none" strike="noStrike">
                <a:solidFill>
                  <a:srgbClr val="3F3F3F"/>
                </a:solidFill>
                <a:latin typeface="Arial"/>
                <a:ea typeface="Arial"/>
                <a:cs typeface="Arial"/>
                <a:sym typeface="Arial"/>
              </a:rPr>
              <a:t>04. Sprint Planning</a:t>
            </a:r>
            <a:endParaRPr b="1" i="0" sz="3700" u="none" cap="none" strike="noStrike">
              <a:solidFill>
                <a:srgbClr val="3F3F3F"/>
              </a:solidFill>
              <a:latin typeface="Arial"/>
              <a:ea typeface="Arial"/>
              <a:cs typeface="Arial"/>
              <a:sym typeface="Arial"/>
            </a:endParaRPr>
          </a:p>
        </p:txBody>
      </p:sp>
      <p:cxnSp>
        <p:nvCxnSpPr>
          <p:cNvPr id="346" name="Google Shape;346;p47"/>
          <p:cNvCxnSpPr/>
          <p:nvPr/>
        </p:nvCxnSpPr>
        <p:spPr>
          <a:xfrm>
            <a:off x="1392870" y="1127052"/>
            <a:ext cx="10800000" cy="0"/>
          </a:xfrm>
          <a:prstGeom prst="straightConnector1">
            <a:avLst/>
          </a:prstGeom>
          <a:noFill/>
          <a:ln cap="flat" cmpd="sng" w="28575">
            <a:solidFill>
              <a:schemeClr val="accent1"/>
            </a:solidFill>
            <a:prstDash val="solid"/>
            <a:miter lim="800000"/>
            <a:headEnd len="sm" w="sm" type="none"/>
            <a:tailEnd len="sm" w="sm" type="none"/>
          </a:ln>
        </p:spPr>
      </p:cxnSp>
      <p:pic>
        <p:nvPicPr>
          <p:cNvPr id="347" name="Google Shape;347;p47"/>
          <p:cNvPicPr preferRelativeResize="0"/>
          <p:nvPr/>
        </p:nvPicPr>
        <p:blipFill rotWithShape="1">
          <a:blip r:embed="rId3">
            <a:alphaModFix/>
          </a:blip>
          <a:srcRect b="0" l="0" r="0" t="0"/>
          <a:stretch/>
        </p:blipFill>
        <p:spPr>
          <a:xfrm>
            <a:off x="255525" y="1303270"/>
            <a:ext cx="11887202" cy="50869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2020GREENGRAY">
      <a:dk1>
        <a:srgbClr val="000000"/>
      </a:dk1>
      <a:lt1>
        <a:srgbClr val="FFFFFF"/>
      </a:lt1>
      <a:dk2>
        <a:srgbClr val="A5A5A5"/>
      </a:dk2>
      <a:lt2>
        <a:srgbClr val="E7E6E6"/>
      </a:lt2>
      <a:accent1>
        <a:srgbClr val="34AF27"/>
      </a:accent1>
      <a:accent2>
        <a:srgbClr val="5D7F60"/>
      </a:accent2>
      <a:accent3>
        <a:srgbClr val="E8C7A0"/>
      </a:accent3>
      <a:accent4>
        <a:srgbClr val="9299A2"/>
      </a:accent4>
      <a:accent5>
        <a:srgbClr val="C8BDB4"/>
      </a:accent5>
      <a:accent6>
        <a:srgbClr val="7F766A"/>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2020-04-13T00:08:17Z</dcterms:created>
  <dc:creator>Yu Saebyeol</dc:creator>
</cp:coreProperties>
</file>